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0"/>
  </p:notesMasterIdLst>
  <p:sldIdLst>
    <p:sldId id="259" r:id="rId3"/>
    <p:sldId id="277" r:id="rId4"/>
    <p:sldId id="278" r:id="rId5"/>
    <p:sldId id="260" r:id="rId6"/>
    <p:sldId id="261" r:id="rId7"/>
    <p:sldId id="288" r:id="rId8"/>
    <p:sldId id="289" r:id="rId9"/>
    <p:sldId id="290" r:id="rId10"/>
    <p:sldId id="291" r:id="rId11"/>
    <p:sldId id="293" r:id="rId12"/>
    <p:sldId id="279" r:id="rId13"/>
    <p:sldId id="257" r:id="rId14"/>
    <p:sldId id="258" r:id="rId15"/>
    <p:sldId id="292" r:id="rId16"/>
    <p:sldId id="281" r:id="rId17"/>
    <p:sldId id="294"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McGuire" initials="MM" lastIdx="8" clrIdx="0">
    <p:extLst>
      <p:ext uri="{19B8F6BF-5375-455C-9EA6-DF929625EA0E}">
        <p15:presenceInfo xmlns:p15="http://schemas.microsoft.com/office/powerpoint/2012/main" userId="S-1-5-21-4171858184-3831003528-4187063224-10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215FC3"/>
    <a:srgbClr val="28D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56485" autoAdjust="0"/>
  </p:normalViewPr>
  <p:slideViewPr>
    <p:cSldViewPr snapToGrid="0">
      <p:cViewPr varScale="1">
        <p:scale>
          <a:sx n="80" d="100"/>
          <a:sy n="80" d="100"/>
        </p:scale>
        <p:origin x="1188" y="96"/>
      </p:cViewPr>
      <p:guideLst>
        <p:guide orient="horz" pos="2160"/>
        <p:guide pos="3840"/>
      </p:guideLst>
    </p:cSldViewPr>
  </p:slideViewPr>
  <p:notesTextViewPr>
    <p:cViewPr>
      <p:scale>
        <a:sx n="1" d="1"/>
        <a:sy n="1" d="1"/>
      </p:scale>
      <p:origin x="0" y="0"/>
    </p:cViewPr>
  </p:notesTextViewPr>
  <p:sorterViewPr>
    <p:cViewPr>
      <p:scale>
        <a:sx n="66" d="100"/>
        <a:sy n="66" d="100"/>
      </p:scale>
      <p:origin x="0" y="-245"/>
    </p:cViewPr>
  </p:sorterViewPr>
  <p:notesViewPr>
    <p:cSldViewPr snapToGrid="0">
      <p:cViewPr varScale="1">
        <p:scale>
          <a:sx n="74" d="100"/>
          <a:sy n="74" d="100"/>
        </p:scale>
        <p:origin x="315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83A79-2357-4CC7-A39D-47E6489D5DB7}" type="doc">
      <dgm:prSet loTypeId="urn:microsoft.com/office/officeart/2005/8/layout/hChevron3" loCatId="process" qsTypeId="urn:microsoft.com/office/officeart/2005/8/quickstyle/simple1" qsCatId="simple" csTypeId="urn:microsoft.com/office/officeart/2005/8/colors/accent0_3" csCatId="mainScheme" phldr="1"/>
      <dgm:spPr/>
    </dgm:pt>
    <dgm:pt modelId="{071B0061-DA3F-4427-B9FD-9F0EC1774F1F}">
      <dgm:prSet phldrT="[Text]" custT="1"/>
      <dgm:spPr>
        <a:solidFill>
          <a:schemeClr val="accent1">
            <a:lumMod val="50000"/>
          </a:schemeClr>
        </a:solidFill>
      </dgm:spPr>
      <dgm:t>
        <a:bodyPr/>
        <a:lstStyle/>
        <a:p>
          <a:r>
            <a:rPr lang="en-US" sz="2000" b="1" dirty="0" smtClean="0"/>
            <a:t>PHASE 2</a:t>
          </a:r>
        </a:p>
        <a:p>
          <a:r>
            <a:rPr lang="en-US" sz="2000" b="1" dirty="0" smtClean="0"/>
            <a:t>Develop Work Plan </a:t>
          </a:r>
          <a:endParaRPr lang="en-US" sz="2000" b="1" dirty="0"/>
        </a:p>
      </dgm:t>
    </dgm:pt>
    <dgm:pt modelId="{E31533A3-B264-4F8E-959F-B45EDF1D1590}" type="parTrans" cxnId="{FBBA661D-24EE-4C23-81FB-6EF6C4DF5846}">
      <dgm:prSet/>
      <dgm:spPr/>
      <dgm:t>
        <a:bodyPr/>
        <a:lstStyle/>
        <a:p>
          <a:endParaRPr lang="en-US" sz="3200" b="1">
            <a:solidFill>
              <a:schemeClr val="bg1"/>
            </a:solidFill>
          </a:endParaRPr>
        </a:p>
      </dgm:t>
    </dgm:pt>
    <dgm:pt modelId="{EC7A4ADD-3CF1-4BCC-9721-229C4C0FFD0E}" type="sibTrans" cxnId="{FBBA661D-24EE-4C23-81FB-6EF6C4DF5846}">
      <dgm:prSet custT="1"/>
      <dgm:spPr/>
      <dgm:t>
        <a:bodyPr/>
        <a:lstStyle/>
        <a:p>
          <a:endParaRPr lang="en-US" sz="2000" b="1">
            <a:solidFill>
              <a:schemeClr val="bg1"/>
            </a:solidFill>
          </a:endParaRPr>
        </a:p>
      </dgm:t>
    </dgm:pt>
    <dgm:pt modelId="{5B04B798-58DE-4F61-B3FF-615042E12489}">
      <dgm:prSet phldrT="[Text]" custT="1"/>
      <dgm:spPr>
        <a:solidFill>
          <a:schemeClr val="accent1">
            <a:lumMod val="50000"/>
          </a:schemeClr>
        </a:solidFill>
      </dgm:spPr>
      <dgm:t>
        <a:bodyPr/>
        <a:lstStyle/>
        <a:p>
          <a:r>
            <a:rPr lang="en-US" sz="2000" b="1" dirty="0" smtClean="0"/>
            <a:t>PHASE 3</a:t>
          </a:r>
        </a:p>
        <a:p>
          <a:r>
            <a:rPr lang="en-US" sz="2000" b="1" dirty="0" smtClean="0"/>
            <a:t>Finalize Implementation Agreements </a:t>
          </a:r>
          <a:endParaRPr lang="en-US" sz="2000" b="1" dirty="0"/>
        </a:p>
      </dgm:t>
    </dgm:pt>
    <dgm:pt modelId="{C796C697-97B3-413D-BF20-DA99F5A31339}" type="parTrans" cxnId="{8CA70FA3-C2C6-48C4-80B0-5B8316801925}">
      <dgm:prSet/>
      <dgm:spPr/>
      <dgm:t>
        <a:bodyPr/>
        <a:lstStyle/>
        <a:p>
          <a:endParaRPr lang="en-US" sz="3200" b="1">
            <a:solidFill>
              <a:schemeClr val="bg1"/>
            </a:solidFill>
          </a:endParaRPr>
        </a:p>
      </dgm:t>
    </dgm:pt>
    <dgm:pt modelId="{AA3955C9-2C4E-4E7B-91AE-37D15210CDE0}" type="sibTrans" cxnId="{8CA70FA3-C2C6-48C4-80B0-5B8316801925}">
      <dgm:prSet custT="1"/>
      <dgm:spPr/>
      <dgm:t>
        <a:bodyPr/>
        <a:lstStyle/>
        <a:p>
          <a:endParaRPr lang="en-US" sz="2000" b="1">
            <a:solidFill>
              <a:schemeClr val="bg1"/>
            </a:solidFill>
          </a:endParaRPr>
        </a:p>
      </dgm:t>
    </dgm:pt>
    <dgm:pt modelId="{3BBFBC85-B50E-4DE8-9035-BA1BC70E3695}">
      <dgm:prSet phldrT="[Text]" custT="1"/>
      <dgm:spPr>
        <a:solidFill>
          <a:schemeClr val="accent1">
            <a:lumMod val="50000"/>
          </a:schemeClr>
        </a:solidFill>
      </dgm:spPr>
      <dgm:t>
        <a:bodyPr/>
        <a:lstStyle/>
        <a:p>
          <a:r>
            <a:rPr lang="en-US" sz="2000" b="1" dirty="0" smtClean="0"/>
            <a:t>PHASE 1</a:t>
          </a:r>
        </a:p>
        <a:p>
          <a:r>
            <a:rPr lang="en-US" sz="2000" b="1" dirty="0" smtClean="0"/>
            <a:t>Identify Plan Actions </a:t>
          </a:r>
          <a:endParaRPr lang="en-US" sz="2000" b="1" dirty="0"/>
        </a:p>
      </dgm:t>
    </dgm:pt>
    <dgm:pt modelId="{4C931C29-CB7A-44BF-A223-DABB8AD6A9C0}" type="parTrans" cxnId="{9A99A3A4-6929-4E93-B32D-A2C525E53742}">
      <dgm:prSet/>
      <dgm:spPr/>
      <dgm:t>
        <a:bodyPr/>
        <a:lstStyle/>
        <a:p>
          <a:endParaRPr lang="en-US" sz="3200" b="1">
            <a:solidFill>
              <a:schemeClr val="bg1"/>
            </a:solidFill>
          </a:endParaRPr>
        </a:p>
      </dgm:t>
    </dgm:pt>
    <dgm:pt modelId="{B0C6E9F5-27FA-4641-ACC3-D0D9BCC7893A}" type="sibTrans" cxnId="{9A99A3A4-6929-4E93-B32D-A2C525E53742}">
      <dgm:prSet custT="1"/>
      <dgm:spPr/>
      <dgm:t>
        <a:bodyPr/>
        <a:lstStyle/>
        <a:p>
          <a:endParaRPr lang="en-US" sz="2000" b="1">
            <a:solidFill>
              <a:schemeClr val="bg1"/>
            </a:solidFill>
          </a:endParaRPr>
        </a:p>
      </dgm:t>
    </dgm:pt>
    <dgm:pt modelId="{9765458C-61D7-4D21-A750-00116CAE7340}" type="pres">
      <dgm:prSet presAssocID="{C7283A79-2357-4CC7-A39D-47E6489D5DB7}" presName="Name0" presStyleCnt="0">
        <dgm:presLayoutVars>
          <dgm:dir/>
          <dgm:resizeHandles val="exact"/>
        </dgm:presLayoutVars>
      </dgm:prSet>
      <dgm:spPr/>
    </dgm:pt>
    <dgm:pt modelId="{A1D195DF-8C57-499D-B2F0-141934F51BC2}" type="pres">
      <dgm:prSet presAssocID="{3BBFBC85-B50E-4DE8-9035-BA1BC70E3695}" presName="parTxOnly" presStyleLbl="node1" presStyleIdx="0" presStyleCnt="3">
        <dgm:presLayoutVars>
          <dgm:bulletEnabled val="1"/>
        </dgm:presLayoutVars>
      </dgm:prSet>
      <dgm:spPr/>
      <dgm:t>
        <a:bodyPr/>
        <a:lstStyle/>
        <a:p>
          <a:endParaRPr lang="en-US"/>
        </a:p>
      </dgm:t>
    </dgm:pt>
    <dgm:pt modelId="{3B82500B-781D-44F0-972F-E394630841DE}" type="pres">
      <dgm:prSet presAssocID="{B0C6E9F5-27FA-4641-ACC3-D0D9BCC7893A}" presName="parSpace" presStyleCnt="0"/>
      <dgm:spPr/>
    </dgm:pt>
    <dgm:pt modelId="{E5BABE5E-6841-4EEF-A465-03C159DD55DD}" type="pres">
      <dgm:prSet presAssocID="{071B0061-DA3F-4427-B9FD-9F0EC1774F1F}" presName="parTxOnly" presStyleLbl="node1" presStyleIdx="1" presStyleCnt="3">
        <dgm:presLayoutVars>
          <dgm:bulletEnabled val="1"/>
        </dgm:presLayoutVars>
      </dgm:prSet>
      <dgm:spPr/>
      <dgm:t>
        <a:bodyPr/>
        <a:lstStyle/>
        <a:p>
          <a:endParaRPr lang="en-US"/>
        </a:p>
      </dgm:t>
    </dgm:pt>
    <dgm:pt modelId="{A3222E40-CB4E-4098-8C16-4F0326C32DBA}" type="pres">
      <dgm:prSet presAssocID="{EC7A4ADD-3CF1-4BCC-9721-229C4C0FFD0E}" presName="parSpace" presStyleCnt="0"/>
      <dgm:spPr/>
    </dgm:pt>
    <dgm:pt modelId="{D93FFC2F-8568-4B5A-BA0F-0001605A6795}" type="pres">
      <dgm:prSet presAssocID="{5B04B798-58DE-4F61-B3FF-615042E12489}" presName="parTxOnly" presStyleLbl="node1" presStyleIdx="2" presStyleCnt="3">
        <dgm:presLayoutVars>
          <dgm:bulletEnabled val="1"/>
        </dgm:presLayoutVars>
      </dgm:prSet>
      <dgm:spPr/>
      <dgm:t>
        <a:bodyPr/>
        <a:lstStyle/>
        <a:p>
          <a:endParaRPr lang="en-US"/>
        </a:p>
      </dgm:t>
    </dgm:pt>
  </dgm:ptLst>
  <dgm:cxnLst>
    <dgm:cxn modelId="{C8C10E0C-CFA8-4581-AB1C-CC0CFCD3697F}" type="presOf" srcId="{3BBFBC85-B50E-4DE8-9035-BA1BC70E3695}" destId="{A1D195DF-8C57-499D-B2F0-141934F51BC2}" srcOrd="0" destOrd="0" presId="urn:microsoft.com/office/officeart/2005/8/layout/hChevron3"/>
    <dgm:cxn modelId="{45DE85B9-3861-4E0D-85C8-544B42766AFA}" type="presOf" srcId="{5B04B798-58DE-4F61-B3FF-615042E12489}" destId="{D93FFC2F-8568-4B5A-BA0F-0001605A6795}" srcOrd="0" destOrd="0" presId="urn:microsoft.com/office/officeart/2005/8/layout/hChevron3"/>
    <dgm:cxn modelId="{A3E58015-2DEB-4F91-97E1-467185293D83}" type="presOf" srcId="{071B0061-DA3F-4427-B9FD-9F0EC1774F1F}" destId="{E5BABE5E-6841-4EEF-A465-03C159DD55DD}" srcOrd="0" destOrd="0" presId="urn:microsoft.com/office/officeart/2005/8/layout/hChevron3"/>
    <dgm:cxn modelId="{8CA70FA3-C2C6-48C4-80B0-5B8316801925}" srcId="{C7283A79-2357-4CC7-A39D-47E6489D5DB7}" destId="{5B04B798-58DE-4F61-B3FF-615042E12489}" srcOrd="2" destOrd="0" parTransId="{C796C697-97B3-413D-BF20-DA99F5A31339}" sibTransId="{AA3955C9-2C4E-4E7B-91AE-37D15210CDE0}"/>
    <dgm:cxn modelId="{9A99A3A4-6929-4E93-B32D-A2C525E53742}" srcId="{C7283A79-2357-4CC7-A39D-47E6489D5DB7}" destId="{3BBFBC85-B50E-4DE8-9035-BA1BC70E3695}" srcOrd="0" destOrd="0" parTransId="{4C931C29-CB7A-44BF-A223-DABB8AD6A9C0}" sibTransId="{B0C6E9F5-27FA-4641-ACC3-D0D9BCC7893A}"/>
    <dgm:cxn modelId="{680528FB-92C2-4592-B0C9-46B8AD2AA31A}" type="presOf" srcId="{C7283A79-2357-4CC7-A39D-47E6489D5DB7}" destId="{9765458C-61D7-4D21-A750-00116CAE7340}" srcOrd="0" destOrd="0" presId="urn:microsoft.com/office/officeart/2005/8/layout/hChevron3"/>
    <dgm:cxn modelId="{FBBA661D-24EE-4C23-81FB-6EF6C4DF5846}" srcId="{C7283A79-2357-4CC7-A39D-47E6489D5DB7}" destId="{071B0061-DA3F-4427-B9FD-9F0EC1774F1F}" srcOrd="1" destOrd="0" parTransId="{E31533A3-B264-4F8E-959F-B45EDF1D1590}" sibTransId="{EC7A4ADD-3CF1-4BCC-9721-229C4C0FFD0E}"/>
    <dgm:cxn modelId="{14F4971B-B5C8-44AB-8EF2-3AAACABE5F9B}" type="presParOf" srcId="{9765458C-61D7-4D21-A750-00116CAE7340}" destId="{A1D195DF-8C57-499D-B2F0-141934F51BC2}" srcOrd="0" destOrd="0" presId="urn:microsoft.com/office/officeart/2005/8/layout/hChevron3"/>
    <dgm:cxn modelId="{743231E8-9EF2-484F-BC05-BC391010BAA1}" type="presParOf" srcId="{9765458C-61D7-4D21-A750-00116CAE7340}" destId="{3B82500B-781D-44F0-972F-E394630841DE}" srcOrd="1" destOrd="0" presId="urn:microsoft.com/office/officeart/2005/8/layout/hChevron3"/>
    <dgm:cxn modelId="{FE97FDAC-9044-4C41-85CD-12AFB9C2479B}" type="presParOf" srcId="{9765458C-61D7-4D21-A750-00116CAE7340}" destId="{E5BABE5E-6841-4EEF-A465-03C159DD55DD}" srcOrd="2" destOrd="0" presId="urn:microsoft.com/office/officeart/2005/8/layout/hChevron3"/>
    <dgm:cxn modelId="{5177AA60-4F2D-40C7-84B9-7D7A36377D71}" type="presParOf" srcId="{9765458C-61D7-4D21-A750-00116CAE7340}" destId="{A3222E40-CB4E-4098-8C16-4F0326C32DBA}" srcOrd="3" destOrd="0" presId="urn:microsoft.com/office/officeart/2005/8/layout/hChevron3"/>
    <dgm:cxn modelId="{D6F5C855-0907-4011-8628-1AE221A41CA6}" type="presParOf" srcId="{9765458C-61D7-4D21-A750-00116CAE7340}" destId="{D93FFC2F-8568-4B5A-BA0F-0001605A6795}"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EABF8-D112-43AD-9EAF-0185937A0E4C}" type="datetimeFigureOut">
              <a:rPr lang="en-US" smtClean="0"/>
              <a:pPr/>
              <a:t>10/14/2020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3F9EE-4BF0-4865-809B-9D8D1189F142}" type="slidenum">
              <a:rPr lang="en-US" smtClean="0"/>
              <a:pPr/>
              <a:t>‹#›</a:t>
            </a:fld>
            <a:endParaRPr lang="en-US" dirty="0"/>
          </a:p>
        </p:txBody>
      </p:sp>
    </p:spTree>
    <p:extLst>
      <p:ext uri="{BB962C8B-B14F-4D97-AF65-F5344CB8AC3E}">
        <p14:creationId xmlns:p14="http://schemas.microsoft.com/office/powerpoint/2010/main" val="14739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 </a:t>
            </a:r>
            <a:endParaRPr lang="en-US" dirty="0" smtClean="0"/>
          </a:p>
          <a:p>
            <a:pPr lvl="0"/>
            <a:endParaRPr lang="en-US" dirty="0"/>
          </a:p>
          <a:p>
            <a:pPr lvl="0"/>
            <a:r>
              <a:rPr lang="en-US" dirty="0" smtClean="0"/>
              <a:t>Good Morning</a:t>
            </a:r>
            <a:r>
              <a:rPr lang="en-US" baseline="0" dirty="0" smtClean="0"/>
              <a:t> and thank you for the opportunity to speak with you today.  My name is Holly Stirnkorb and I am a Senior Planner with the Waste Prevention and Environmental Services Policy and Compliance Team.  Today I will present the approach to develop the first, 3-year Work Plan to support implementation of the 2030 Regional Waste Plan.</a:t>
            </a:r>
          </a:p>
          <a:p>
            <a:pPr lvl="0"/>
            <a:endParaRPr lang="en-US" dirty="0"/>
          </a:p>
        </p:txBody>
      </p:sp>
      <p:sp>
        <p:nvSpPr>
          <p:cNvPr id="4" name="Slide Number Placeholder 3"/>
          <p:cNvSpPr>
            <a:spLocks noGrp="1"/>
          </p:cNvSpPr>
          <p:nvPr>
            <p:ph type="sldNum" sz="quarter" idx="10"/>
          </p:nvPr>
        </p:nvSpPr>
        <p:spPr/>
        <p:txBody>
          <a:bodyPr/>
          <a:lstStyle/>
          <a:p>
            <a:fld id="{4501657D-5A48-9E47-B5F1-A4AB5EB427A2}" type="slidenum">
              <a:rPr lang="en-US" smtClean="0"/>
              <a:pPr/>
              <a:t>1</a:t>
            </a:fld>
            <a:endParaRPr lang="en-US" dirty="0"/>
          </a:p>
        </p:txBody>
      </p:sp>
    </p:spTree>
    <p:extLst>
      <p:ext uri="{BB962C8B-B14F-4D97-AF65-F5344CB8AC3E}">
        <p14:creationId xmlns:p14="http://schemas.microsoft.com/office/powerpoint/2010/main" val="246187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 a concept of what the Work Plans might look like for a particular goal</a:t>
            </a:r>
            <a:r>
              <a:rPr lang="en-US" baseline="0" dirty="0" smtClean="0"/>
              <a:t> and action.</a:t>
            </a:r>
            <a:endParaRPr lang="en-US" dirty="0" smtClean="0"/>
          </a:p>
          <a:p>
            <a:endParaRPr lang="en-US" dirty="0"/>
          </a:p>
          <a:p>
            <a:r>
              <a:rPr lang="en-US" dirty="0" smtClean="0"/>
              <a:t>The Work Plan will</a:t>
            </a:r>
          </a:p>
          <a:p>
            <a:pPr marL="171450" indent="-171450">
              <a:buFont typeface="Arial" panose="020B0604020202020204" pitchFamily="34" charset="0"/>
              <a:buChar char="•"/>
            </a:pPr>
            <a:r>
              <a:rPr lang="en-US" dirty="0" smtClean="0"/>
              <a:t>Be</a:t>
            </a:r>
            <a:r>
              <a:rPr lang="en-US" baseline="0" dirty="0" smtClean="0"/>
              <a:t> high level and organized by Regional Waste Plan goal areas</a:t>
            </a:r>
            <a:endParaRPr lang="en-US" dirty="0" smtClean="0"/>
          </a:p>
          <a:p>
            <a:pPr marL="171450" indent="-171450">
              <a:buFont typeface="Arial" panose="020B0604020202020204" pitchFamily="34" charset="0"/>
              <a:buChar char="•"/>
            </a:pPr>
            <a:r>
              <a:rPr lang="en-US" smtClean="0"/>
              <a:t>It will list </a:t>
            </a:r>
            <a:r>
              <a:rPr lang="en-US" dirty="0" smtClean="0"/>
              <a:t>each identified goal and prioritized action for implementation in the 3-year period</a:t>
            </a:r>
          </a:p>
          <a:p>
            <a:pPr marL="171450" indent="-171450">
              <a:buFont typeface="Arial" panose="020B0604020202020204" pitchFamily="34" charset="0"/>
              <a:buChar char="•"/>
            </a:pPr>
            <a:r>
              <a:rPr lang="en-US" dirty="0" smtClean="0"/>
              <a:t>Indicate the lead</a:t>
            </a:r>
            <a:r>
              <a:rPr lang="en-US" baseline="0" dirty="0" smtClean="0"/>
              <a:t> agency for each action – it is led my Metro, by local government or co-led</a:t>
            </a:r>
          </a:p>
          <a:p>
            <a:pPr marL="171450" indent="-171450">
              <a:buFont typeface="Arial" panose="020B0604020202020204" pitchFamily="34" charset="0"/>
              <a:buChar char="•"/>
            </a:pPr>
            <a:r>
              <a:rPr lang="en-US" baseline="0" dirty="0" smtClean="0"/>
              <a:t>Indicate the implementation approach</a:t>
            </a:r>
            <a:endParaRPr lang="en-US" dirty="0" smtClean="0"/>
          </a:p>
          <a:p>
            <a:pPr marL="171450" indent="-171450">
              <a:buFont typeface="Arial" panose="020B0604020202020204" pitchFamily="34" charset="0"/>
              <a:buChar char="•"/>
            </a:pPr>
            <a:r>
              <a:rPr lang="en-US" dirty="0" smtClean="0"/>
              <a:t>Identify high level activities to implement the action</a:t>
            </a:r>
          </a:p>
          <a:p>
            <a:pPr marL="171450" indent="-171450">
              <a:buFont typeface="Arial" panose="020B0604020202020204" pitchFamily="34" charset="0"/>
              <a:buChar char="•"/>
            </a:pPr>
            <a:r>
              <a:rPr lang="en-US" dirty="0" smtClean="0"/>
              <a:t>And list estimated resource</a:t>
            </a:r>
            <a:r>
              <a:rPr lang="en-US" baseline="0" dirty="0" smtClean="0"/>
              <a:t> needs </a:t>
            </a:r>
            <a:r>
              <a:rPr lang="en-US" dirty="0" smtClean="0"/>
              <a:t>to accomplish the activities.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2CE5875-0C48-4684-B7F7-ADB5C2F6B00D}" type="slidenum">
              <a:rPr lang="en-US" smtClean="0"/>
              <a:pPr>
                <a:defRPr/>
              </a:pPr>
              <a:t>10</a:t>
            </a:fld>
            <a:endParaRPr lang="en-US" dirty="0"/>
          </a:p>
        </p:txBody>
      </p:sp>
    </p:spTree>
    <p:extLst>
      <p:ext uri="{BB962C8B-B14F-4D97-AF65-F5344CB8AC3E}">
        <p14:creationId xmlns:p14="http://schemas.microsoft.com/office/powerpoint/2010/main" val="126381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Regional Waste Plan includes a variety of elements to eliminate barriers and advance</a:t>
            </a:r>
            <a:r>
              <a:rPr lang="en-US" baseline="0" dirty="0" smtClean="0"/>
              <a:t> racial equity, diversity and inclusion.  Equity is called out in a set of values.  And a set of principles provide a framework for key equity considerations to guide plan implementation.  40 actions in the RWP focus directly on advancing equity and reducing disparities.</a:t>
            </a:r>
          </a:p>
          <a:p>
            <a:endParaRPr lang="en-US" baseline="0" dirty="0" smtClean="0"/>
          </a:p>
          <a:p>
            <a:r>
              <a:rPr lang="en-US" dirty="0" smtClean="0"/>
              <a:t>This commitment to equity will guide the development of the work plan.  We will seek input from the Regional Waste Advisory</a:t>
            </a:r>
            <a:r>
              <a:rPr lang="en-US" baseline="0" dirty="0" smtClean="0"/>
              <a:t> Committee and we will also involved the community-based organizations that helped shape equity focused actions, as needed, in the development of the activities to implement actions.</a:t>
            </a:r>
          </a:p>
          <a:p>
            <a:endParaRPr lang="en-US" baseline="0" dirty="0" smtClean="0"/>
          </a:p>
        </p:txBody>
      </p:sp>
      <p:sp>
        <p:nvSpPr>
          <p:cNvPr id="4" name="Slide Number Placeholder 3"/>
          <p:cNvSpPr>
            <a:spLocks noGrp="1"/>
          </p:cNvSpPr>
          <p:nvPr>
            <p:ph type="sldNum" sz="quarter" idx="10"/>
          </p:nvPr>
        </p:nvSpPr>
        <p:spPr/>
        <p:txBody>
          <a:bodyPr/>
          <a:lstStyle/>
          <a:p>
            <a:fld id="{47F3F9EE-4BF0-4865-809B-9D8D1189F142}" type="slidenum">
              <a:rPr lang="en-US" smtClean="0"/>
              <a:pPr/>
              <a:t>11</a:t>
            </a:fld>
            <a:endParaRPr lang="en-US" dirty="0"/>
          </a:p>
        </p:txBody>
      </p:sp>
    </p:spTree>
    <p:extLst>
      <p:ext uri="{BB962C8B-B14F-4D97-AF65-F5344CB8AC3E}">
        <p14:creationId xmlns:p14="http://schemas.microsoft.com/office/powerpoint/2010/main" val="172445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The process to develop the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3-Year </a:t>
            </a:r>
            <a:r>
              <a:rPr lang="en-US" dirty="0" smtClean="0">
                <a:latin typeface="Calibri" panose="020F0502020204030204" pitchFamily="34" charset="0"/>
                <a:ea typeface="Calibri" panose="020F0502020204030204" pitchFamily="34" charset="0"/>
                <a:cs typeface="Times New Roman" panose="02020603050405020304" pitchFamily="18" charset="0"/>
              </a:rPr>
              <a:t>Work Plan will be collaborative.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smtClean="0">
                <a:latin typeface="Calibri" panose="020F0502020204030204" pitchFamily="34" charset="0"/>
                <a:ea typeface="Calibri" panose="020F0502020204030204" pitchFamily="34" charset="0"/>
                <a:cs typeface="Times New Roman" panose="02020603050405020304" pitchFamily="18" charset="0"/>
              </a:rPr>
              <a:t>It will </a:t>
            </a:r>
            <a:r>
              <a:rPr lang="en-US" dirty="0">
                <a:latin typeface="Calibri" panose="020F0502020204030204" pitchFamily="34" charset="0"/>
                <a:ea typeface="Calibri" panose="020F0502020204030204" pitchFamily="34" charset="0"/>
                <a:cs typeface="Times New Roman" panose="02020603050405020304" pitchFamily="18" charset="0"/>
              </a:rPr>
              <a:t>include local government and Metro staff as well as external stakeholders including the community based organization that helped shape the RWP.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Our goal in crafting this process is to create shared ownership of the work plan.  We want to create:</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Shared agreement of the actions we prioritize for implementation in these first 3 years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Shared understanding of agency roles and responsibilities including how the work associated with implementing the prioritized actions aligns with our current </a:t>
            </a:r>
            <a:r>
              <a:rPr lang="en-US" dirty="0" smtClean="0">
                <a:latin typeface="Calibri" panose="020F0502020204030204" pitchFamily="34" charset="0"/>
                <a:ea typeface="Calibri" panose="020F0502020204030204" pitchFamily="34" charset="0"/>
                <a:cs typeface="Times New Roman" panose="02020603050405020304" pitchFamily="18" charset="0"/>
              </a:rPr>
              <a:t>work including identification of resource needs and gaps.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We </a:t>
            </a:r>
            <a:r>
              <a:rPr lang="en-US" dirty="0">
                <a:latin typeface="Calibri" panose="020F0502020204030204" pitchFamily="34" charset="0"/>
                <a:ea typeface="Calibri" panose="020F0502020204030204" pitchFamily="34" charset="0"/>
                <a:cs typeface="Times New Roman" panose="02020603050405020304" pitchFamily="18" charset="0"/>
              </a:rPr>
              <a:t>also plan to co-develop </a:t>
            </a:r>
            <a:r>
              <a:rPr lang="en-US" dirty="0" smtClean="0">
                <a:latin typeface="Calibri" panose="020F0502020204030204" pitchFamily="34" charset="0"/>
                <a:ea typeface="Calibri" panose="020F0502020204030204" pitchFamily="34" charset="0"/>
                <a:cs typeface="Times New Roman" panose="02020603050405020304" pitchFamily="18" charset="0"/>
              </a:rPr>
              <a:t>new, </a:t>
            </a:r>
            <a:r>
              <a:rPr lang="en-US" dirty="0">
                <a:latin typeface="Calibri" panose="020F0502020204030204" pitchFamily="34" charset="0"/>
                <a:ea typeface="Calibri" panose="020F0502020204030204" pitchFamily="34" charset="0"/>
                <a:cs typeface="Times New Roman" panose="02020603050405020304" pitchFamily="18" charset="0"/>
              </a:rPr>
              <a:t>or refine </a:t>
            </a:r>
            <a:r>
              <a:rPr lang="en-US" dirty="0" smtClean="0">
                <a:latin typeface="Calibri" panose="020F0502020204030204" pitchFamily="34" charset="0"/>
                <a:ea typeface="Calibri" panose="020F0502020204030204" pitchFamily="34" charset="0"/>
                <a:cs typeface="Times New Roman" panose="02020603050405020304" pitchFamily="18" charset="0"/>
              </a:rPr>
              <a:t>existing</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agreements with local government and community partners necessary to support implementation of the plan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including</a:t>
            </a:r>
            <a:r>
              <a:rPr lang="en-US" dirty="0" smtClean="0">
                <a:latin typeface="Calibri" panose="020F0502020204030204" pitchFamily="34" charset="0"/>
                <a:ea typeface="Calibri" panose="020F0502020204030204" pitchFamily="34" charset="0"/>
                <a:cs typeface="Times New Roman" panose="02020603050405020304" pitchFamily="18" charset="0"/>
              </a:rPr>
              <a:t> decision making processes, information sharing practices and scopes of work for funding allocations.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In short, we want to create a plan we can all get behind in order to set the stage for successful outcomes.</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Throughout the process </a:t>
            </a:r>
            <a:r>
              <a:rPr lang="en-US" dirty="0" smtClean="0">
                <a:latin typeface="Calibri" panose="020F0502020204030204" pitchFamily="34" charset="0"/>
                <a:ea typeface="Calibri" panose="020F0502020204030204" pitchFamily="34" charset="0"/>
                <a:cs typeface="Times New Roman" panose="02020603050405020304" pitchFamily="18" charset="0"/>
              </a:rPr>
              <a:t> we will </a:t>
            </a:r>
            <a:r>
              <a:rPr lang="en-US" dirty="0">
                <a:latin typeface="Calibri" panose="020F0502020204030204" pitchFamily="34" charset="0"/>
                <a:ea typeface="Calibri" panose="020F0502020204030204" pitchFamily="34" charset="0"/>
                <a:cs typeface="Times New Roman" panose="02020603050405020304" pitchFamily="18" charset="0"/>
              </a:rPr>
              <a:t>use tools to ensure that we maintain focus on racial equity.</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And finally we will document the planning process and create a roadmap to make it easier to develop subsequent three-year plans.  </a:t>
            </a:r>
          </a:p>
        </p:txBody>
      </p:sp>
    </p:spTree>
    <p:extLst>
      <p:ext uri="{BB962C8B-B14F-4D97-AF65-F5344CB8AC3E}">
        <p14:creationId xmlns:p14="http://schemas.microsoft.com/office/powerpoint/2010/main" val="327787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587375"/>
            <a:ext cx="4792663" cy="2695575"/>
          </a:xfrm>
        </p:spPr>
      </p:sp>
      <p:sp>
        <p:nvSpPr>
          <p:cNvPr id="3" name="Notes Placeholder 2"/>
          <p:cNvSpPr>
            <a:spLocks noGrp="1"/>
          </p:cNvSpPr>
          <p:nvPr>
            <p:ph type="body" idx="1"/>
          </p:nvPr>
        </p:nvSpPr>
        <p:spPr>
          <a:xfrm>
            <a:off x="701040" y="3585670"/>
            <a:ext cx="5608320" cy="5013501"/>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This project has three phases and is anticipated to take 8 months from start to finish.</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first phase </a:t>
            </a:r>
            <a:r>
              <a:rPr lang="en-US" dirty="0" smtClean="0">
                <a:latin typeface="Calibri" panose="020F0502020204030204" pitchFamily="34" charset="0"/>
                <a:ea typeface="Calibri" panose="020F0502020204030204" pitchFamily="34" charset="0"/>
                <a:cs typeface="Times New Roman" panose="02020603050405020304" pitchFamily="18" charset="0"/>
              </a:rPr>
              <a:t>began in late July </a:t>
            </a:r>
            <a:r>
              <a:rPr lang="en-US" dirty="0">
                <a:latin typeface="Calibri" panose="020F0502020204030204" pitchFamily="34" charset="0"/>
                <a:ea typeface="Calibri" panose="020F0502020204030204" pitchFamily="34" charset="0"/>
                <a:cs typeface="Times New Roman" panose="02020603050405020304" pitchFamily="18" charset="0"/>
              </a:rPr>
              <a:t>with </a:t>
            </a:r>
            <a:r>
              <a:rPr lang="en-US" dirty="0" smtClean="0">
                <a:latin typeface="Calibri" panose="020F0502020204030204" pitchFamily="34" charset="0"/>
                <a:ea typeface="Calibri" panose="020F0502020204030204" pitchFamily="34" charset="0"/>
                <a:cs typeface="Times New Roman" panose="02020603050405020304" pitchFamily="18" charset="0"/>
              </a:rPr>
              <a:t>the design of </a:t>
            </a:r>
            <a:r>
              <a:rPr lang="en-US" dirty="0">
                <a:latin typeface="Calibri" panose="020F0502020204030204" pitchFamily="34" charset="0"/>
                <a:ea typeface="Calibri" panose="020F0502020204030204" pitchFamily="34" charset="0"/>
                <a:cs typeface="Times New Roman" panose="02020603050405020304" pitchFamily="18" charset="0"/>
              </a:rPr>
              <a:t>the approach to the planning process </a:t>
            </a:r>
            <a:r>
              <a:rPr lang="en-US" dirty="0" smtClean="0">
                <a:latin typeface="Calibri" panose="020F0502020204030204" pitchFamily="34" charset="0"/>
                <a:ea typeface="Calibri" panose="020F0502020204030204" pitchFamily="34" charset="0"/>
                <a:cs typeface="Times New Roman" panose="02020603050405020304" pitchFamily="18" charset="0"/>
              </a:rPr>
              <a:t>and moved into working with local governments </a:t>
            </a:r>
            <a:r>
              <a:rPr lang="en-US" dirty="0">
                <a:latin typeface="Calibri" panose="020F0502020204030204" pitchFamily="34" charset="0"/>
                <a:ea typeface="Calibri" panose="020F0502020204030204" pitchFamily="34" charset="0"/>
                <a:cs typeface="Times New Roman" panose="02020603050405020304" pitchFamily="18" charset="0"/>
              </a:rPr>
              <a:t>to </a:t>
            </a:r>
            <a:r>
              <a:rPr lang="en-US" dirty="0" smtClean="0">
                <a:latin typeface="Calibri" panose="020F0502020204030204" pitchFamily="34" charset="0"/>
                <a:ea typeface="Calibri" panose="020F0502020204030204" pitchFamily="34" charset="0"/>
                <a:cs typeface="Times New Roman" panose="02020603050405020304" pitchFamily="18" charset="0"/>
              </a:rPr>
              <a:t>identify actions for implementation for the first three years.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second phase with begin in </a:t>
            </a:r>
            <a:r>
              <a:rPr lang="en-US" dirty="0" smtClean="0">
                <a:latin typeface="Calibri" panose="020F0502020204030204" pitchFamily="34" charset="0"/>
                <a:ea typeface="Calibri" panose="020F0502020204030204" pitchFamily="34" charset="0"/>
                <a:cs typeface="Times New Roman" panose="02020603050405020304" pitchFamily="18" charset="0"/>
              </a:rPr>
              <a:t>December </a:t>
            </a:r>
            <a:r>
              <a:rPr lang="en-US" dirty="0">
                <a:latin typeface="Calibri" panose="020F0502020204030204" pitchFamily="34" charset="0"/>
                <a:ea typeface="Calibri" panose="020F0502020204030204" pitchFamily="34" charset="0"/>
                <a:cs typeface="Times New Roman" panose="02020603050405020304" pitchFamily="18" charset="0"/>
              </a:rPr>
              <a:t>and will </a:t>
            </a:r>
            <a:r>
              <a:rPr lang="en-US" dirty="0" smtClean="0">
                <a:latin typeface="Calibri" panose="020F0502020204030204" pitchFamily="34" charset="0"/>
                <a:ea typeface="Calibri" panose="020F0502020204030204" pitchFamily="34" charset="0"/>
                <a:cs typeface="Times New Roman" panose="02020603050405020304" pitchFamily="18" charset="0"/>
              </a:rPr>
              <a:t>focus on drafting the work plan.   The draft plan will include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the actions identified for implementation, high-level activities to implement each action, agency and community partner roles in implementation and an estimate of resource needs.  </a:t>
            </a:r>
            <a:r>
              <a:rPr lang="en-US" dirty="0" smtClean="0">
                <a:latin typeface="Calibri" panose="020F0502020204030204" pitchFamily="34" charset="0"/>
                <a:ea typeface="Calibri" panose="020F0502020204030204" pitchFamily="34" charset="0"/>
                <a:cs typeface="Times New Roman" panose="02020603050405020304" pitchFamily="18" charset="0"/>
              </a:rPr>
              <a:t>To inform work</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plan development, work groups will be convened that</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include staff from Metro and local governments in addition to community based organizations partnered on action implementation.</a:t>
            </a:r>
            <a:endParaRPr lang="en-US" i="1" u="sng"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 Regional </a:t>
            </a:r>
            <a:r>
              <a:rPr lang="en-US" dirty="0">
                <a:latin typeface="Calibri" panose="020F0502020204030204" pitchFamily="34" charset="0"/>
                <a:ea typeface="Calibri" panose="020F0502020204030204" pitchFamily="34" charset="0"/>
                <a:cs typeface="Times New Roman" panose="02020603050405020304" pitchFamily="18" charset="0"/>
              </a:rPr>
              <a:t>Waste Advisory </a:t>
            </a:r>
            <a:r>
              <a:rPr lang="en-US" dirty="0" smtClean="0">
                <a:latin typeface="Calibri" panose="020F0502020204030204" pitchFamily="34" charset="0"/>
                <a:ea typeface="Calibri" panose="020F0502020204030204" pitchFamily="34" charset="0"/>
                <a:cs typeface="Times New Roman" panose="02020603050405020304" pitchFamily="18" charset="0"/>
              </a:rPr>
              <a:t>Committee will be asked for feedback on the identified actions in Phase 1 as well as the work plan in Phase 2.</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third phase will focus on finalizing </a:t>
            </a:r>
            <a:r>
              <a:rPr lang="en-US" dirty="0" smtClean="0">
                <a:latin typeface="Calibri" panose="020F0502020204030204" pitchFamily="34" charset="0"/>
                <a:ea typeface="Calibri" panose="020F0502020204030204" pitchFamily="34" charset="0"/>
                <a:cs typeface="Times New Roman" panose="02020603050405020304" pitchFamily="18" charset="0"/>
              </a:rPr>
              <a:t>agreement to support implementation of the Work Plan</a:t>
            </a:r>
            <a:r>
              <a:rPr lang="en-US" baseline="0" dirty="0" smtClean="0">
                <a:latin typeface="Calibri" panose="020F0502020204030204" pitchFamily="34" charset="0"/>
                <a:ea typeface="Calibri" panose="020F0502020204030204" pitchFamily="34" charset="0"/>
                <a:cs typeface="Times New Roman" panose="02020603050405020304" pitchFamily="18" charset="0"/>
              </a:rPr>
              <a:t>.</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third and final phase will begin in </a:t>
            </a:r>
            <a:r>
              <a:rPr lang="en-US" dirty="0" smtClean="0">
                <a:latin typeface="Calibri" panose="020F0502020204030204" pitchFamily="34" charset="0"/>
                <a:ea typeface="Calibri" panose="020F0502020204030204" pitchFamily="34" charset="0"/>
                <a:cs typeface="Times New Roman" panose="02020603050405020304" pitchFamily="18" charset="0"/>
              </a:rPr>
              <a:t>February </a:t>
            </a:r>
            <a:r>
              <a:rPr lang="en-US" dirty="0">
                <a:latin typeface="Calibri" panose="020F0502020204030204" pitchFamily="34" charset="0"/>
                <a:ea typeface="Calibri" panose="020F0502020204030204" pitchFamily="34" charset="0"/>
                <a:cs typeface="Times New Roman" panose="02020603050405020304" pitchFamily="18" charset="0"/>
              </a:rPr>
              <a:t>2021 with the goal to complete the </a:t>
            </a:r>
            <a:r>
              <a:rPr lang="en-US" dirty="0" smtClean="0">
                <a:latin typeface="Calibri" panose="020F0502020204030204" pitchFamily="34" charset="0"/>
                <a:ea typeface="Calibri" panose="020F0502020204030204" pitchFamily="34" charset="0"/>
                <a:cs typeface="Times New Roman" panose="02020603050405020304" pitchFamily="18" charset="0"/>
              </a:rPr>
              <a:t>3-Year</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Work </a:t>
            </a:r>
            <a:r>
              <a:rPr lang="en-US" dirty="0">
                <a:latin typeface="Calibri" panose="020F0502020204030204" pitchFamily="34" charset="0"/>
                <a:ea typeface="Calibri" panose="020F0502020204030204" pitchFamily="34" charset="0"/>
                <a:cs typeface="Times New Roman" panose="02020603050405020304" pitchFamily="18" charset="0"/>
              </a:rPr>
              <a:t>Plan and all the supporting agreements by early </a:t>
            </a:r>
            <a:r>
              <a:rPr lang="en-US" dirty="0" smtClean="0">
                <a:latin typeface="Calibri" panose="020F0502020204030204" pitchFamily="34" charset="0"/>
                <a:ea typeface="Calibri" panose="020F0502020204030204" pitchFamily="34" charset="0"/>
                <a:cs typeface="Times New Roman" panose="02020603050405020304" pitchFamily="18" charset="0"/>
              </a:rPr>
              <a:t>2021.</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23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Metro</a:t>
            </a:r>
            <a:r>
              <a:rPr lang="en-US" baseline="0" dirty="0" smtClean="0"/>
              <a:t> staff will engage the Regional Waste Advisory Committee throughout development of the work plan for continued guidance and to provide informational updates.  </a:t>
            </a:r>
            <a:r>
              <a:rPr lang="en-US" dirty="0" smtClean="0"/>
              <a:t>The full schedule of engagement is</a:t>
            </a:r>
            <a:r>
              <a:rPr lang="en-US" baseline="0" dirty="0" smtClean="0"/>
              <a:t> included in the memo that was provided to the committee with an overview of the project.</a:t>
            </a:r>
            <a:r>
              <a:rPr lang="en-US" dirty="0" smtClean="0"/>
              <a:t> </a:t>
            </a:r>
          </a:p>
          <a:p>
            <a:endParaRPr lang="en-US" dirty="0" smtClean="0"/>
          </a:p>
          <a:p>
            <a:r>
              <a:rPr lang="en-US" dirty="0" smtClean="0"/>
              <a:t>Now,</a:t>
            </a:r>
            <a:r>
              <a:rPr lang="en-US" baseline="0" dirty="0" smtClean="0"/>
              <a:t> I would like to spend a few minutes to detail the schedule for engagement in the first phase of the project.  </a:t>
            </a:r>
            <a:r>
              <a:rPr lang="en-US" dirty="0" smtClean="0"/>
              <a:t>The first phase of the project is to identify actions for implementation for the three</a:t>
            </a:r>
            <a:r>
              <a:rPr lang="en-US" baseline="0" dirty="0" smtClean="0"/>
              <a:t>-year work plan</a:t>
            </a:r>
            <a:r>
              <a:rPr lang="en-US" dirty="0" smtClean="0"/>
              <a:t>, including agency roles and responsibilities for action implementation. The role of the Regional Waste Advisory Committee during this phase of the project is to provide input on actions prioritized for the first three</a:t>
            </a:r>
            <a:r>
              <a:rPr lang="en-US" baseline="0" dirty="0" smtClean="0"/>
              <a:t> </a:t>
            </a:r>
            <a:r>
              <a:rPr lang="en-US" dirty="0" smtClean="0"/>
              <a:t>years.</a:t>
            </a:r>
          </a:p>
          <a:p>
            <a:endParaRPr lang="en-US" dirty="0" smtClean="0"/>
          </a:p>
          <a:p>
            <a:r>
              <a:rPr lang="en-US" dirty="0" smtClean="0"/>
              <a:t>Today we</a:t>
            </a:r>
            <a:r>
              <a:rPr lang="en-US" baseline="0" dirty="0" smtClean="0"/>
              <a:t> provided you with an informational presentation to familiarize you with the process to develop the three-year plan.</a:t>
            </a:r>
          </a:p>
          <a:p>
            <a:endParaRPr lang="en-US" baseline="0" dirty="0" smtClean="0"/>
          </a:p>
          <a:p>
            <a:r>
              <a:rPr lang="en-US" baseline="0" dirty="0" smtClean="0"/>
              <a:t>On October 30</a:t>
            </a:r>
            <a:r>
              <a:rPr lang="en-US" baseline="30000" dirty="0" smtClean="0"/>
              <a:t>th</a:t>
            </a:r>
            <a:r>
              <a:rPr lang="en-US" baseline="0" dirty="0" smtClean="0"/>
              <a:t> we will provide you with the list of actions prioritized for implementation by Metro and local governments for review.</a:t>
            </a:r>
          </a:p>
          <a:p>
            <a:endParaRPr lang="en-US" baseline="0" dirty="0" smtClean="0"/>
          </a:p>
          <a:p>
            <a:r>
              <a:rPr lang="en-US" baseline="0" dirty="0" smtClean="0"/>
              <a:t>To facilitate your review and input we will do two things:</a:t>
            </a:r>
          </a:p>
          <a:p>
            <a:pPr marL="171450" indent="-171450">
              <a:buFont typeface="Arial" panose="020B0604020202020204" pitchFamily="34" charset="0"/>
              <a:buChar char="•"/>
            </a:pPr>
            <a:r>
              <a:rPr lang="en-US" baseline="0" dirty="0" smtClean="0"/>
              <a:t>First we will conduct a survey.  The email on October 30</a:t>
            </a:r>
            <a:r>
              <a:rPr lang="en-US" baseline="30000" dirty="0" smtClean="0"/>
              <a:t>th</a:t>
            </a:r>
            <a:r>
              <a:rPr lang="en-US" baseline="0" dirty="0" smtClean="0"/>
              <a:t> with the list of actions will include a link to a survey.  We would like each of you to respond to the survey by November 12. </a:t>
            </a:r>
          </a:p>
          <a:p>
            <a:pPr marL="171450" indent="-171450">
              <a:buFont typeface="Arial" panose="020B0604020202020204" pitchFamily="34" charset="0"/>
              <a:buChar char="•"/>
            </a:pPr>
            <a:r>
              <a:rPr lang="en-US" baseline="0" dirty="0" smtClean="0"/>
              <a:t>Second, we’d like to support the community members of the committee in their review of the actions by offering one-on-one time with staff to answer questions or clarify issues prior to the November 19 committee meeting.  We will reach out to you the week of November 2</a:t>
            </a:r>
            <a:r>
              <a:rPr lang="en-US" baseline="30000" dirty="0" smtClean="0"/>
              <a:t>nd</a:t>
            </a:r>
            <a:r>
              <a:rPr lang="en-US" baseline="0" dirty="0" smtClean="0"/>
              <a:t> to see if you want to schedule a call.</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At the November 19</a:t>
            </a:r>
            <a:r>
              <a:rPr lang="en-US" baseline="30000" dirty="0" smtClean="0"/>
              <a:t>th</a:t>
            </a:r>
            <a:r>
              <a:rPr lang="en-US" baseline="0" dirty="0" smtClean="0"/>
              <a:t> committee meeting we will report on your responses to the survey and facilitate a discussion to gather additional input to inform the action prioritized for the three-year work plan.  And finally on December 19</a:t>
            </a:r>
            <a:r>
              <a:rPr lang="en-US" baseline="30000" dirty="0" smtClean="0"/>
              <a:t>th</a:t>
            </a:r>
            <a:r>
              <a:rPr lang="en-US" baseline="0" dirty="0" smtClean="0"/>
              <a:t> we will present the final actions and describe how committee input was incorporated.  We will also provide an update on the progress of the project.</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14</a:t>
            </a:fld>
            <a:endParaRPr lang="en-US" dirty="0"/>
          </a:p>
        </p:txBody>
      </p:sp>
    </p:spTree>
    <p:extLst>
      <p:ext uri="{BB962C8B-B14F-4D97-AF65-F5344CB8AC3E}">
        <p14:creationId xmlns:p14="http://schemas.microsoft.com/office/powerpoint/2010/main" val="236561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the next three years of the work plan, we’d like the committee’s input on what was not included in the list and actions that you would like to see implemented in the short term or what was included that you think should be postponed, and why. </a:t>
            </a:r>
          </a:p>
          <a:p>
            <a:endParaRPr lang="en-US" dirty="0" smtClean="0"/>
          </a:p>
          <a:p>
            <a:r>
              <a:rPr lang="en-US" dirty="0" smtClean="0"/>
              <a:t>Questions for consideration include: </a:t>
            </a:r>
          </a:p>
          <a:p>
            <a:pPr marL="171450" indent="-171450">
              <a:buFont typeface="Arial" panose="020B0604020202020204" pitchFamily="34" charset="0"/>
              <a:buChar char="•"/>
            </a:pPr>
            <a:r>
              <a:rPr lang="en-US" dirty="0" smtClean="0"/>
              <a:t>Which actions were not included that should be? Why?</a:t>
            </a:r>
          </a:p>
          <a:p>
            <a:pPr marL="171450" indent="-171450">
              <a:buFont typeface="Arial" panose="020B0604020202020204" pitchFamily="34" charset="0"/>
              <a:buChar char="•"/>
            </a:pPr>
            <a:r>
              <a:rPr lang="en-US" dirty="0" smtClean="0"/>
              <a:t>Which actions were included that should not be? Why?</a:t>
            </a:r>
          </a:p>
          <a:p>
            <a:pPr marL="171450" indent="-171450">
              <a:buFont typeface="Arial" panose="020B0604020202020204" pitchFamily="34" charset="0"/>
              <a:buChar char="•"/>
            </a:pPr>
            <a:r>
              <a:rPr lang="en-US" dirty="0" smtClean="0"/>
              <a:t>Which actions should the Regional Waste Advisory Committee have continued engagement?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15</a:t>
            </a:fld>
            <a:endParaRPr lang="en-US" dirty="0"/>
          </a:p>
        </p:txBody>
      </p:sp>
    </p:spTree>
    <p:extLst>
      <p:ext uri="{BB962C8B-B14F-4D97-AF65-F5344CB8AC3E}">
        <p14:creationId xmlns:p14="http://schemas.microsoft.com/office/powerpoint/2010/main" val="382705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a:t>
            </a:r>
            <a:r>
              <a:rPr lang="en-US" baseline="0" dirty="0" smtClean="0"/>
              <a:t> my presentation and I like to open it up for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16</a:t>
            </a:fld>
            <a:endParaRPr lang="en-US" dirty="0"/>
          </a:p>
        </p:txBody>
      </p:sp>
    </p:spTree>
    <p:extLst>
      <p:ext uri="{BB962C8B-B14F-4D97-AF65-F5344CB8AC3E}">
        <p14:creationId xmlns:p14="http://schemas.microsoft.com/office/powerpoint/2010/main" val="130419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3F9EE-4BF0-4865-809B-9D8D1189F142}" type="slidenum">
              <a:rPr lang="en-US" smtClean="0"/>
              <a:pPr/>
              <a:t>17</a:t>
            </a:fld>
            <a:endParaRPr lang="en-US" dirty="0"/>
          </a:p>
        </p:txBody>
      </p:sp>
    </p:spTree>
    <p:extLst>
      <p:ext uri="{BB962C8B-B14F-4D97-AF65-F5344CB8AC3E}">
        <p14:creationId xmlns:p14="http://schemas.microsoft.com/office/powerpoint/2010/main" val="86380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goal for today’s discussion is to</a:t>
            </a:r>
            <a:r>
              <a:rPr lang="en-US" baseline="0" dirty="0" smtClean="0"/>
              <a:t>:</a:t>
            </a:r>
          </a:p>
          <a:p>
            <a:endParaRPr lang="en-US" baseline="0" dirty="0" smtClean="0"/>
          </a:p>
          <a:p>
            <a:pPr marL="171450" indent="-171450">
              <a:buFont typeface="Arial" panose="020B0604020202020204" pitchFamily="34" charset="0"/>
              <a:buChar char="•"/>
            </a:pPr>
            <a:r>
              <a:rPr lang="en-US" baseline="0" dirty="0" smtClean="0"/>
              <a:t>Inform you about the process to collaboratively develop the 3-year Work Plan.</a:t>
            </a:r>
          </a:p>
          <a:p>
            <a:pPr marL="171450" indent="-171450">
              <a:buFont typeface="Arial" panose="020B0604020202020204" pitchFamily="34" charset="0"/>
              <a:buChar char="•"/>
            </a:pPr>
            <a:r>
              <a:rPr lang="en-US" baseline="0" dirty="0" smtClean="0"/>
              <a:t>Create a shared understanding of the role and responsibility of the committee in this process, including the timeline for key points of engagement  </a:t>
            </a:r>
          </a:p>
          <a:p>
            <a:pPr marL="171450" indent="-171450">
              <a:buFont typeface="Arial" panose="020B0604020202020204" pitchFamily="34" charset="0"/>
              <a:buChar char="•"/>
            </a:pPr>
            <a:r>
              <a:rPr lang="en-US" baseline="0" dirty="0" smtClean="0"/>
              <a:t>Prepare committee members for engagement in the first step of this process.</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2</a:t>
            </a:fld>
            <a:endParaRPr lang="en-US" dirty="0"/>
          </a:p>
        </p:txBody>
      </p:sp>
    </p:spTree>
    <p:extLst>
      <p:ext uri="{BB962C8B-B14F-4D97-AF65-F5344CB8AC3E}">
        <p14:creationId xmlns:p14="http://schemas.microsoft.com/office/powerpoint/2010/main" val="72753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know, i</a:t>
            </a:r>
            <a:r>
              <a:rPr lang="en-US" dirty="0" smtClean="0"/>
              <a:t>n March 2019, Metro adopted the 2030 Regional Waste Plan which sets the policy direction for the region’s garbage and recycling system.</a:t>
            </a:r>
            <a:r>
              <a:rPr lang="en-US" baseline="0" dirty="0" smtClean="0"/>
              <a:t>  The 19 goals and one hundred and forty action in the plan provide a blueprint for the work to reduce the impacts of products throughout their lives, from production through disposal.  In order to coordination implementation of these goals and actions over the life of the plan,</a:t>
            </a:r>
            <a:r>
              <a:rPr lang="en-US" dirty="0" smtClean="0"/>
              <a:t> Metro and local governments will work together to create work plans every three years.  </a:t>
            </a:r>
          </a:p>
          <a:p>
            <a:endParaRPr lang="en-US" dirty="0" smtClean="0"/>
          </a:p>
          <a:p>
            <a:r>
              <a:rPr lang="en-US" dirty="0" smtClean="0"/>
              <a:t>The role of the Regional Waste Advisory Committee’s in this process is to review and provide input on the actions and activities that are prioritized for implementation in each three-year work plan.</a:t>
            </a:r>
          </a:p>
        </p:txBody>
      </p:sp>
      <p:sp>
        <p:nvSpPr>
          <p:cNvPr id="4" name="Slide Number Placeholder 3"/>
          <p:cNvSpPr>
            <a:spLocks noGrp="1"/>
          </p:cNvSpPr>
          <p:nvPr>
            <p:ph type="sldNum" sz="quarter" idx="10"/>
          </p:nvPr>
        </p:nvSpPr>
        <p:spPr/>
        <p:txBody>
          <a:bodyPr/>
          <a:lstStyle/>
          <a:p>
            <a:fld id="{47F3F9EE-4BF0-4865-809B-9D8D1189F142}" type="slidenum">
              <a:rPr lang="en-US" smtClean="0"/>
              <a:pPr/>
              <a:t>3</a:t>
            </a:fld>
            <a:endParaRPr lang="en-US" dirty="0"/>
          </a:p>
        </p:txBody>
      </p:sp>
    </p:spTree>
    <p:extLst>
      <p:ext uri="{BB962C8B-B14F-4D97-AF65-F5344CB8AC3E}">
        <p14:creationId xmlns:p14="http://schemas.microsoft.com/office/powerpoint/2010/main" val="153732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my presentation will include a little background on the purpose of the Work Plan in relationship to the 2030 Regional Waste Plan and then I will go into some detail about the process to develop the Work </a:t>
            </a:r>
            <a:r>
              <a:rPr lang="en-US" dirty="0"/>
              <a:t>P</a:t>
            </a:r>
            <a:r>
              <a:rPr lang="en-US" dirty="0" smtClean="0"/>
              <a:t>lan including the approach,</a:t>
            </a:r>
            <a:r>
              <a:rPr lang="en-US" baseline="0" dirty="0" smtClean="0"/>
              <a:t> </a:t>
            </a:r>
            <a:r>
              <a:rPr lang="en-US" dirty="0" smtClean="0"/>
              <a:t>timeline</a:t>
            </a:r>
            <a:r>
              <a:rPr lang="en-US" baseline="0" dirty="0" smtClean="0"/>
              <a:t> and how the committee will be engage in Work Plan development. </a:t>
            </a:r>
            <a:endParaRPr lang="en-US" dirty="0"/>
          </a:p>
        </p:txBody>
      </p:sp>
      <p:sp>
        <p:nvSpPr>
          <p:cNvPr id="4" name="Slide Number Placeholder 3"/>
          <p:cNvSpPr>
            <a:spLocks noGrp="1"/>
          </p:cNvSpPr>
          <p:nvPr>
            <p:ph type="sldNum" sz="quarter" idx="5"/>
          </p:nvPr>
        </p:nvSpPr>
        <p:spPr/>
        <p:txBody>
          <a:bodyPr/>
          <a:lstStyle/>
          <a:p>
            <a:fld id="{4501657D-5A48-9E47-B5F1-A4AB5EB427A2}" type="slidenum">
              <a:rPr lang="en-US" smtClean="0"/>
              <a:pPr/>
              <a:t>4</a:t>
            </a:fld>
            <a:endParaRPr lang="en-US" dirty="0"/>
          </a:p>
        </p:txBody>
      </p:sp>
    </p:spTree>
    <p:extLst>
      <p:ext uri="{BB962C8B-B14F-4D97-AF65-F5344CB8AC3E}">
        <p14:creationId xmlns:p14="http://schemas.microsoft.com/office/powerpoint/2010/main" val="61032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First some background.</a:t>
            </a:r>
          </a:p>
          <a:p>
            <a:endParaRPr lang="en-US" dirty="0"/>
          </a:p>
          <a:p>
            <a:r>
              <a:rPr lang="en-US" dirty="0" smtClean="0"/>
              <a:t>As I</a:t>
            </a:r>
            <a:r>
              <a:rPr lang="en-US" baseline="0" dirty="0" smtClean="0"/>
              <a:t> said, t</a:t>
            </a:r>
            <a:r>
              <a:rPr lang="en-US" dirty="0" smtClean="0"/>
              <a:t>he Regional Waste Plan presents a blueprint for our work over the next 10 years to achieve the vision we set for the region.  </a:t>
            </a:r>
          </a:p>
          <a:p>
            <a:endParaRPr lang="en-US" dirty="0" smtClean="0"/>
          </a:p>
          <a:p>
            <a:r>
              <a:rPr lang="en-US" dirty="0" smtClean="0"/>
              <a:t>In order to effectively implement the plan, Metro and local governments will work together to create work plans every three years.  This project is about developing the first 3-Year Work Plan for fiscal years 2020 through 2023.  </a:t>
            </a:r>
          </a:p>
          <a:p>
            <a:endParaRPr lang="en-US" dirty="0" smtClean="0"/>
          </a:p>
          <a:p>
            <a:r>
              <a:rPr lang="en-US" dirty="0" smtClean="0"/>
              <a:t>Responsibility for implementing the RWP is shared by Metro and city and county governments in the region.</a:t>
            </a:r>
          </a:p>
          <a:p>
            <a:endParaRPr lang="en-US" dirty="0" smtClean="0"/>
          </a:p>
          <a:p>
            <a:r>
              <a:rPr lang="en-US" dirty="0" smtClean="0"/>
              <a:t>Metro is responsible for coordinating implementation of the plan and assessing plan performance.</a:t>
            </a:r>
          </a:p>
          <a:p>
            <a:endParaRPr lang="en-US" dirty="0" smtClean="0"/>
          </a:p>
          <a:p>
            <a:r>
              <a:rPr lang="en-US" dirty="0" smtClean="0"/>
              <a:t>Actual implementation of the actions in the RWP are shared between local governments and Metro.  Some actions will be led by local government, some will be led by Metro and the implementation of others with be co-led by both local government and Metro.  </a:t>
            </a:r>
          </a:p>
          <a:p>
            <a:endParaRPr lang="en-US" dirty="0" smtClean="0"/>
          </a:p>
          <a:p>
            <a:r>
              <a:rPr lang="en-US" dirty="0" smtClean="0"/>
              <a:t>What the 3-Year</a:t>
            </a:r>
            <a:r>
              <a:rPr lang="en-US" baseline="0" dirty="0" smtClean="0"/>
              <a:t> </a:t>
            </a:r>
            <a:r>
              <a:rPr lang="en-US" dirty="0" smtClean="0"/>
              <a:t>Work Plans will do is identify actions to be implemented in each 3-year period, indicate which agency will lead the action and it will also proved the estimated resource allocations for the implementation period.</a:t>
            </a:r>
          </a:p>
          <a:p>
            <a:endParaRPr lang="en-US" dirty="0" smtClean="0"/>
          </a:p>
          <a:p>
            <a:r>
              <a:rPr lang="en-US" dirty="0" smtClean="0"/>
              <a:t>In a nutshell, the Work Plans break down implementation of the Regional Waste Plan into manageable pieces.</a:t>
            </a:r>
          </a:p>
        </p:txBody>
      </p:sp>
      <p:sp>
        <p:nvSpPr>
          <p:cNvPr id="4" name="Slide Number Placeholder 3"/>
          <p:cNvSpPr>
            <a:spLocks noGrp="1"/>
          </p:cNvSpPr>
          <p:nvPr>
            <p:ph type="sldNum" sz="quarter" idx="10"/>
          </p:nvPr>
        </p:nvSpPr>
        <p:spPr/>
        <p:txBody>
          <a:bodyPr/>
          <a:lstStyle/>
          <a:p>
            <a:pPr>
              <a:defRPr/>
            </a:pPr>
            <a:fld id="{42CE5875-0C48-4684-B7F7-ADB5C2F6B00D}" type="slidenum">
              <a:rPr lang="en-US" smtClean="0"/>
              <a:pPr>
                <a:defRPr/>
              </a:pPr>
              <a:t>5</a:t>
            </a:fld>
            <a:endParaRPr lang="en-US" dirty="0"/>
          </a:p>
        </p:txBody>
      </p:sp>
    </p:spTree>
    <p:extLst>
      <p:ext uri="{BB962C8B-B14F-4D97-AF65-F5344CB8AC3E}">
        <p14:creationId xmlns:p14="http://schemas.microsoft.com/office/powerpoint/2010/main" val="408829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plan will be developed collaboratively with local governments every three years.  </a:t>
            </a:r>
          </a:p>
          <a:p>
            <a:endParaRPr lang="en-US" dirty="0"/>
          </a:p>
          <a:p>
            <a:r>
              <a:rPr lang="en-US" dirty="0" smtClean="0"/>
              <a:t>Both Metro and local government will be bringing their own priorities into the process</a:t>
            </a:r>
            <a:r>
              <a:rPr lang="en-US" dirty="0"/>
              <a:t> </a:t>
            </a:r>
            <a:r>
              <a:rPr lang="en-US" dirty="0" smtClean="0"/>
              <a:t>as inputs to develop the work plan.</a:t>
            </a:r>
          </a:p>
          <a:p>
            <a:endParaRPr lang="en-US" dirty="0" smtClean="0"/>
          </a:p>
          <a:p>
            <a:r>
              <a:rPr lang="en-US" dirty="0" smtClean="0"/>
              <a:t>And the deliverables will not only consist of the work plan itself but also the agreements necessary</a:t>
            </a:r>
            <a:r>
              <a:rPr lang="en-US" baseline="0" dirty="0" smtClean="0"/>
              <a:t> to support implementation of the </a:t>
            </a:r>
            <a:r>
              <a:rPr lang="en-US" dirty="0" smtClean="0"/>
              <a:t>plan.  These</a:t>
            </a:r>
            <a:r>
              <a:rPr lang="en-US" baseline="0" dirty="0" smtClean="0"/>
              <a:t> include </a:t>
            </a:r>
            <a:r>
              <a:rPr lang="en-US" dirty="0" smtClean="0"/>
              <a:t>agreements between Metro, local government and community partners</a:t>
            </a:r>
            <a:r>
              <a:rPr lang="en-US" baseline="0" dirty="0" smtClean="0"/>
              <a:t> to </a:t>
            </a:r>
            <a:r>
              <a:rPr lang="en-US" dirty="0" smtClean="0"/>
              <a:t>identify decision making processes, information sharing practices and scopes of work for funding allocations. </a:t>
            </a:r>
          </a:p>
          <a:p>
            <a:endParaRPr lang="en-US" dirty="0"/>
          </a:p>
          <a:p>
            <a:r>
              <a:rPr lang="en-US" dirty="0" smtClean="0"/>
              <a:t>Our </a:t>
            </a:r>
            <a:r>
              <a:rPr lang="en-US" dirty="0"/>
              <a:t>work </a:t>
            </a:r>
            <a:r>
              <a:rPr lang="en-US" dirty="0" smtClean="0"/>
              <a:t>with local</a:t>
            </a:r>
            <a:r>
              <a:rPr lang="en-US" baseline="0" dirty="0" smtClean="0"/>
              <a:t> governments </a:t>
            </a:r>
            <a:r>
              <a:rPr lang="en-US" dirty="0" smtClean="0"/>
              <a:t>over </a:t>
            </a:r>
            <a:r>
              <a:rPr lang="en-US" dirty="0"/>
              <a:t>the next six </a:t>
            </a:r>
            <a:r>
              <a:rPr lang="en-US" dirty="0" smtClean="0"/>
              <a:t>months is to </a:t>
            </a:r>
            <a:r>
              <a:rPr lang="en-US" dirty="0"/>
              <a:t>determine what we have the collective </a:t>
            </a:r>
            <a:r>
              <a:rPr lang="en-US" dirty="0" smtClean="0"/>
              <a:t>ability</a:t>
            </a:r>
            <a:r>
              <a:rPr lang="en-US" baseline="0" dirty="0" smtClean="0"/>
              <a:t> to accomplish</a:t>
            </a:r>
            <a:r>
              <a:rPr lang="en-US" dirty="0" smtClean="0"/>
              <a:t> within </a:t>
            </a:r>
            <a:r>
              <a:rPr lang="en-US" dirty="0"/>
              <a:t>the next three years. Together, we will answer three questions</a:t>
            </a:r>
            <a:r>
              <a:rPr lang="en-US" dirty="0" smtClean="0"/>
              <a:t>:</a:t>
            </a:r>
          </a:p>
          <a:p>
            <a:endParaRPr lang="en-US" dirty="0"/>
          </a:p>
          <a:p>
            <a:pPr marL="171450" indent="-171450">
              <a:buFont typeface="Arial" panose="020B0604020202020204" pitchFamily="34" charset="0"/>
              <a:buChar char="•"/>
            </a:pPr>
            <a:r>
              <a:rPr lang="en-US" dirty="0" smtClean="0"/>
              <a:t>What </a:t>
            </a:r>
            <a:r>
              <a:rPr lang="en-US" dirty="0"/>
              <a:t>are the priority actions we will implement?</a:t>
            </a:r>
          </a:p>
          <a:p>
            <a:pPr marL="171450" indent="-171450">
              <a:buFont typeface="Arial" panose="020B0604020202020204" pitchFamily="34" charset="0"/>
              <a:buChar char="•"/>
            </a:pPr>
            <a:r>
              <a:rPr lang="en-US" dirty="0" smtClean="0"/>
              <a:t>How </a:t>
            </a:r>
            <a:r>
              <a:rPr lang="en-US" dirty="0"/>
              <a:t>will we resource these activities?</a:t>
            </a:r>
          </a:p>
          <a:p>
            <a:pPr marL="171450" indent="-171450">
              <a:buFont typeface="Arial" panose="020B0604020202020204" pitchFamily="34" charset="0"/>
              <a:buChar char="•"/>
            </a:pPr>
            <a:r>
              <a:rPr lang="en-US" dirty="0" smtClean="0"/>
              <a:t>How </a:t>
            </a:r>
            <a:r>
              <a:rPr lang="en-US" dirty="0"/>
              <a:t>will we work together to accomplish this?</a:t>
            </a:r>
          </a:p>
          <a:p>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6</a:t>
            </a:fld>
            <a:endParaRPr lang="en-US" dirty="0"/>
          </a:p>
        </p:txBody>
      </p:sp>
    </p:spTree>
    <p:extLst>
      <p:ext uri="{BB962C8B-B14F-4D97-AF65-F5344CB8AC3E}">
        <p14:creationId xmlns:p14="http://schemas.microsoft.com/office/powerpoint/2010/main" val="365045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A large number of the actions in the Regional Waste Plan represent guidance rather than requirements so timing for implementation will be determined by Metro and local governments</a:t>
            </a:r>
          </a:p>
          <a:p>
            <a:pPr lvl="0">
              <a:defRPr/>
            </a:pPr>
            <a:endParaRPr lang="en-US" dirty="0" smtClean="0"/>
          </a:p>
          <a:p>
            <a:pPr lvl="0">
              <a:defRPr/>
            </a:pPr>
            <a:r>
              <a:rPr lang="en-US" dirty="0" smtClean="0"/>
              <a:t>In order to prioritize the actions for the three-year work plan, both Metro and </a:t>
            </a:r>
            <a:r>
              <a:rPr lang="en-US" dirty="0"/>
              <a:t>local government will be bringing their own </a:t>
            </a:r>
            <a:r>
              <a:rPr lang="en-US" dirty="0" smtClean="0"/>
              <a:t>short-term priorities </a:t>
            </a:r>
            <a:r>
              <a:rPr lang="en-US" dirty="0"/>
              <a:t>into the process as </a:t>
            </a:r>
            <a:r>
              <a:rPr lang="en-US" dirty="0" smtClean="0"/>
              <a:t>inputs</a:t>
            </a:r>
            <a:r>
              <a:rPr lang="en-US" baseline="0" dirty="0" smtClean="0"/>
              <a:t> these include:</a:t>
            </a:r>
          </a:p>
          <a:p>
            <a:pPr lvl="0">
              <a:defRPr/>
            </a:pPr>
            <a:endParaRPr lang="en-US" baseline="0" dirty="0" smtClean="0"/>
          </a:p>
          <a:p>
            <a:pPr marL="171450" lvl="0" indent="-171450">
              <a:buFont typeface="Arial" panose="020B0604020202020204" pitchFamily="34" charset="0"/>
              <a:buChar char="•"/>
              <a:defRPr/>
            </a:pPr>
            <a:r>
              <a:rPr lang="en-US" baseline="0" dirty="0" smtClean="0"/>
              <a:t>Required responsibilities:  These are actions that are required by state law, Metro Code or Metro administrative rules and are primarily directed at ensuring that comprehensive and consistent recycling and garbage services are provided across the region.  And these services are combined with the education, information and technical assistance programs needed to support residents and businesses in preventing waste, reusing materials and recycling.</a:t>
            </a:r>
          </a:p>
          <a:p>
            <a:pPr marL="171450" lvl="0" indent="-171450">
              <a:buFont typeface="Arial" panose="020B0604020202020204" pitchFamily="34" charset="0"/>
              <a:buChar char="•"/>
              <a:defRPr/>
            </a:pPr>
            <a:endParaRPr lang="en-US" baseline="0" dirty="0" smtClean="0"/>
          </a:p>
          <a:p>
            <a:pPr marL="171450" lvl="0" indent="-171450">
              <a:buFont typeface="Arial" panose="020B0604020202020204" pitchFamily="34" charset="0"/>
              <a:buChar char="•"/>
              <a:defRPr/>
            </a:pPr>
            <a:r>
              <a:rPr lang="en-US" baseline="0" dirty="0" smtClean="0"/>
              <a:t>There will be certain priorities for Metro that will be set by Metro Council and those for local governments that are set by city councils and county commissions.</a:t>
            </a:r>
          </a:p>
          <a:p>
            <a:pPr marL="171450" lvl="0" indent="-171450">
              <a:buFont typeface="Arial" panose="020B0604020202020204" pitchFamily="34" charset="0"/>
              <a:buChar char="•"/>
              <a:defRPr/>
            </a:pPr>
            <a:endParaRPr lang="en-US" baseline="0" dirty="0" smtClean="0"/>
          </a:p>
          <a:p>
            <a:pPr marL="171450" lvl="0" indent="-171450">
              <a:buFont typeface="Arial" panose="020B0604020202020204" pitchFamily="34" charset="0"/>
              <a:buChar char="•"/>
              <a:defRPr/>
            </a:pPr>
            <a:r>
              <a:rPr lang="en-US" baseline="0" dirty="0" smtClean="0"/>
              <a:t>And there are also priorities identified by community members in the process to develop the RWP.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r>
              <a:rPr lang="en-US" dirty="0" smtClean="0"/>
              <a:t>The</a:t>
            </a:r>
            <a:r>
              <a:rPr lang="en-US" baseline="0" dirty="0" smtClean="0"/>
              <a:t> Regional Waste Advisory Committee will also provide input into the process as well.</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7</a:t>
            </a:fld>
            <a:endParaRPr lang="en-US" dirty="0"/>
          </a:p>
        </p:txBody>
      </p:sp>
    </p:spTree>
    <p:extLst>
      <p:ext uri="{BB962C8B-B14F-4D97-AF65-F5344CB8AC3E}">
        <p14:creationId xmlns:p14="http://schemas.microsoft.com/office/powerpoint/2010/main" val="172574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priorities of both Metro and local government will shape the</a:t>
            </a:r>
            <a:r>
              <a:rPr lang="en-US" baseline="0" dirty="0" smtClean="0"/>
              <a:t> </a:t>
            </a:r>
            <a:r>
              <a:rPr lang="en-US" dirty="0" smtClean="0"/>
              <a:t>work plan by guiding the selection of actions for initial implementation in the first three years.  Once</a:t>
            </a:r>
            <a:r>
              <a:rPr lang="en-US" baseline="0" dirty="0" smtClean="0"/>
              <a:t> actions have been selected, activities to implement each action will be crafted and included in the work plan along with the roles of each agency in implementing the action as well as an</a:t>
            </a:r>
            <a:r>
              <a:rPr lang="en-US" dirty="0" smtClean="0"/>
              <a:t> estimate of resources needed to implement the action.</a:t>
            </a:r>
          </a:p>
          <a:p>
            <a:endParaRPr lang="en-US" dirty="0" smtClean="0"/>
          </a:p>
          <a:p>
            <a:r>
              <a:rPr lang="en-US" dirty="0" smtClean="0"/>
              <a:t>As you all know, we are doing this at a time when our resources are tight and there are many demands and constraints on our staff time. </a:t>
            </a:r>
          </a:p>
          <a:p>
            <a:endParaRPr lang="en-US" dirty="0" smtClean="0"/>
          </a:p>
          <a:p>
            <a:r>
              <a:rPr lang="en-US" dirty="0" smtClean="0"/>
              <a:t>This opens up the opportunity to find new and innovative ways of working together.  This can lead to additional efficiencies, increase our collaboration and strengthen our working relationships. </a:t>
            </a:r>
          </a:p>
          <a:p>
            <a:endParaRPr lang="en-US" dirty="0" smtClean="0"/>
          </a:p>
          <a:p>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8</a:t>
            </a:fld>
            <a:endParaRPr lang="en-US" dirty="0"/>
          </a:p>
        </p:txBody>
      </p:sp>
    </p:spTree>
    <p:extLst>
      <p:ext uri="{BB962C8B-B14F-4D97-AF65-F5344CB8AC3E}">
        <p14:creationId xmlns:p14="http://schemas.microsoft.com/office/powerpoint/2010/main" val="160561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work plan has been developed we will craft working </a:t>
            </a:r>
            <a:r>
              <a:rPr lang="en-US" dirty="0" smtClean="0"/>
              <a:t>agreements necessary to support implementation of the plan.  These include agreements between Metro, local government and community partners to identify decision making processes, information sharing practices and scopes of work for funding allocations. </a:t>
            </a:r>
          </a:p>
          <a:p>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9</a:t>
            </a:fld>
            <a:endParaRPr lang="en-US" dirty="0"/>
          </a:p>
        </p:txBody>
      </p:sp>
    </p:spTree>
    <p:extLst>
      <p:ext uri="{BB962C8B-B14F-4D97-AF65-F5344CB8AC3E}">
        <p14:creationId xmlns:p14="http://schemas.microsoft.com/office/powerpoint/2010/main" val="55211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93278-FB27-4505-BE48-0B9E54EB17C5}"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9879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893FD-7325-49B4-BCB5-8D64ED9211C6}"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31131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1EC95-B4EF-478F-A065-3C93F8E5C230}"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57235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 Blue bar top, bullet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 bullets"/>
          <p:cNvSpPr>
            <a:spLocks noGrp="1"/>
          </p:cNvSpPr>
          <p:nvPr>
            <p:ph type="body" sz="quarter" idx="17" hasCustomPrompt="1"/>
          </p:nvPr>
        </p:nvSpPr>
        <p:spPr>
          <a:xfrm>
            <a:off x="1828800" y="2057401"/>
            <a:ext cx="8737600" cy="4089483"/>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000" baseline="0">
                <a:solidFill>
                  <a:srgbClr val="003B5C"/>
                </a:solidFill>
              </a:defRPr>
            </a:lvl1pPr>
          </a:lstStyle>
          <a:p>
            <a:pPr lvl="0"/>
            <a:r>
              <a:rPr lang="en-US" dirty="0"/>
              <a:t>This slide is formatted for bullets.</a:t>
            </a:r>
          </a:p>
          <a:p>
            <a:pPr lvl="0"/>
            <a:r>
              <a:rPr lang="en-US" dirty="0"/>
              <a:t>Font style is Calibri, 30 pt.</a:t>
            </a:r>
          </a:p>
          <a:p>
            <a:pPr lvl="0"/>
            <a:r>
              <a:rPr lang="en-US" dirty="0"/>
              <a:t>Font color is custom RGB:  R0  G59  B92 </a:t>
            </a:r>
          </a:p>
          <a:p>
            <a:pPr lvl="0"/>
            <a:r>
              <a:rPr lang="en-US" dirty="0"/>
              <a:t>Paragraph spacing is 18 pt after each paragraph return.</a:t>
            </a:r>
          </a:p>
          <a:p>
            <a:pPr lvl="0"/>
            <a:endParaRPr lang="en-US" dirty="0"/>
          </a:p>
        </p:txBody>
      </p:sp>
      <p:sp>
        <p:nvSpPr>
          <p:cNvPr id="10" name="Title"/>
          <p:cNvSpPr>
            <a:spLocks noGrp="1"/>
          </p:cNvSpPr>
          <p:nvPr>
            <p:ph type="title" hasCustomPrompt="1"/>
          </p:nvPr>
        </p:nvSpPr>
        <p:spPr>
          <a:xfrm>
            <a:off x="1828800" y="457200"/>
            <a:ext cx="8737600" cy="685800"/>
          </a:xfrm>
          <a:prstGeom prst="rect">
            <a:avLst/>
          </a:prstGeom>
        </p:spPr>
        <p:txBody>
          <a:bodyPr vert="horz" lIns="0" tIns="0" rIns="0" bIns="0" anchor="ctr" anchorCtr="0"/>
          <a:lstStyle>
            <a:lvl1pPr algn="l">
              <a:defRPr sz="4000" b="1" i="0" baseline="0">
                <a:solidFill>
                  <a:schemeClr val="bg1"/>
                </a:solidFill>
                <a:latin typeface="+mj-lt"/>
                <a:cs typeface="Cambria" pitchFamily="18" charset="0"/>
              </a:defRPr>
            </a:lvl1pPr>
          </a:lstStyle>
          <a:p>
            <a:r>
              <a:rPr lang="en-US" dirty="0"/>
              <a:t>Slide title here</a:t>
            </a:r>
          </a:p>
        </p:txBody>
      </p:sp>
    </p:spTree>
    <p:extLst>
      <p:ext uri="{BB962C8B-B14F-4D97-AF65-F5344CB8AC3E}">
        <p14:creationId xmlns:p14="http://schemas.microsoft.com/office/powerpoint/2010/main" val="208705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 Blue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a:fld id="{A918981F-3DD6-484A-8968-B5BBE40C2A2A}" type="slidenum">
              <a:rPr lang="en-US" sz="1467" smtClean="0">
                <a:latin typeface="+mj-lt"/>
              </a:rPr>
              <a:pPr algn="ctr"/>
              <a:t>‹#›</a:t>
            </a:fld>
            <a:r>
              <a:rPr lang="en-US" sz="1400" dirty="0" smtClean="0">
                <a:latin typeface="+mj-lt"/>
              </a:rPr>
              <a:t> </a:t>
            </a:r>
            <a:endParaRPr lang="en-US" sz="1400" dirty="0">
              <a:latin typeface="+mj-lt"/>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37887188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tle slide - bottom blue bar">
    <p:bg>
      <p:bgPr>
        <a:solidFill>
          <a:schemeClr val="bg1"/>
        </a:solidFill>
        <a:effectLst/>
      </p:bgPr>
    </p:bg>
    <p:spTree>
      <p:nvGrpSpPr>
        <p:cNvPr id="1" name=""/>
        <p:cNvGrpSpPr/>
        <p:nvPr/>
      </p:nvGrpSpPr>
      <p:grpSpPr>
        <a:xfrm>
          <a:off x="0" y="0"/>
          <a:ext cx="0" cy="0"/>
          <a:chOff x="0" y="0"/>
          <a:chExt cx="0" cy="0"/>
        </a:xfrm>
      </p:grpSpPr>
      <p:sp>
        <p:nvSpPr>
          <p:cNvPr id="18" name="Subtitle"/>
          <p:cNvSpPr>
            <a:spLocks noGrp="1"/>
          </p:cNvSpPr>
          <p:nvPr>
            <p:ph type="body" sz="quarter" idx="18" hasCustomPrompt="1"/>
          </p:nvPr>
        </p:nvSpPr>
        <p:spPr>
          <a:xfrm>
            <a:off x="1930401" y="6070600"/>
            <a:ext cx="7942729" cy="407195"/>
          </a:xfrm>
          <a:prstGeom prst="rect">
            <a:avLst/>
          </a:prstGeom>
        </p:spPr>
        <p:txBody>
          <a:bodyPr vert="horz" lIns="0" tIns="0" rIns="0" bIns="0" anchor="ctr" anchorCtr="0"/>
          <a:lstStyle>
            <a:lvl1pPr marL="0" algn="l">
              <a:buNone/>
              <a:defRPr sz="4000" baseline="0">
                <a:solidFill>
                  <a:schemeClr val="bg1"/>
                </a:solidFill>
              </a:defRPr>
            </a:lvl1pPr>
          </a:lstStyle>
          <a:p>
            <a:pPr lvl="0"/>
            <a:r>
              <a:rPr lang="en-US" dirty="0" smtClean="0"/>
              <a:t>Date</a:t>
            </a:r>
          </a:p>
        </p:txBody>
      </p:sp>
      <p:sp>
        <p:nvSpPr>
          <p:cNvPr id="2" name="Title"/>
          <p:cNvSpPr>
            <a:spLocks noGrp="1"/>
          </p:cNvSpPr>
          <p:nvPr>
            <p:ph type="title" hasCustomPrompt="1"/>
          </p:nvPr>
        </p:nvSpPr>
        <p:spPr>
          <a:xfrm>
            <a:off x="1930400" y="5257800"/>
            <a:ext cx="7924800" cy="685800"/>
          </a:xfrm>
          <a:prstGeom prst="rect">
            <a:avLst/>
          </a:prstGeom>
        </p:spPr>
        <p:txBody>
          <a:bodyPr vert="horz" wrap="none" lIns="0" tIns="0" rIns="0" bIns="0" anchor="ctr" anchorCtr="0"/>
          <a:lstStyle>
            <a:lvl1pPr marL="0" algn="l">
              <a:defRPr sz="5333" b="1" i="0" baseline="0">
                <a:solidFill>
                  <a:schemeClr val="bg1"/>
                </a:solidFill>
                <a:latin typeface="+mj-lt"/>
                <a:cs typeface="Cambria" pitchFamily="18" charset="0"/>
              </a:defRPr>
            </a:lvl1pPr>
          </a:lstStyle>
          <a:p>
            <a:r>
              <a:rPr lang="en-US" dirty="0" smtClean="0"/>
              <a:t/>
            </a:r>
            <a:br>
              <a:rPr lang="en-US" dirty="0" smtClean="0"/>
            </a:br>
            <a:endParaRPr lang="en-US" dirty="0"/>
          </a:p>
        </p:txBody>
      </p:sp>
    </p:spTree>
    <p:extLst>
      <p:ext uri="{BB962C8B-B14F-4D97-AF65-F5344CB8AC3E}">
        <p14:creationId xmlns:p14="http://schemas.microsoft.com/office/powerpoint/2010/main" val="365304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itle slide -side bar blue, top kick in">
    <p:bg>
      <p:bgPr>
        <a:solidFill>
          <a:schemeClr val="bg1"/>
        </a:solidFill>
        <a:effectLst/>
      </p:bgPr>
    </p:bg>
    <p:spTree>
      <p:nvGrpSpPr>
        <p:cNvPr id="1" name=""/>
        <p:cNvGrpSpPr/>
        <p:nvPr/>
      </p:nvGrpSpPr>
      <p:grpSpPr>
        <a:xfrm>
          <a:off x="0" y="0"/>
          <a:ext cx="0" cy="0"/>
          <a:chOff x="0" y="0"/>
          <a:chExt cx="0" cy="0"/>
        </a:xfrm>
      </p:grpSpPr>
      <p:sp>
        <p:nvSpPr>
          <p:cNvPr id="5" name="Subtitle"/>
          <p:cNvSpPr>
            <a:spLocks noGrp="1"/>
          </p:cNvSpPr>
          <p:nvPr>
            <p:ph type="body" sz="quarter" idx="19" hasCustomPrompt="1"/>
          </p:nvPr>
        </p:nvSpPr>
        <p:spPr>
          <a:xfrm>
            <a:off x="794327" y="3517906"/>
            <a:ext cx="5892800" cy="623095"/>
          </a:xfrm>
          <a:prstGeom prst="rect">
            <a:avLst/>
          </a:prstGeom>
        </p:spPr>
        <p:txBody>
          <a:bodyPr vert="horz" lIns="0" tIns="0" rIns="0" bIns="0" anchor="t" anchorCtr="0"/>
          <a:lstStyle>
            <a:lvl1pPr marL="0" algn="l">
              <a:buNone/>
              <a:defRPr sz="4000" baseline="0">
                <a:solidFill>
                  <a:schemeClr val="bg1"/>
                </a:solidFill>
              </a:defRPr>
            </a:lvl1pPr>
          </a:lstStyle>
          <a:p>
            <a:pPr lvl="0"/>
            <a:r>
              <a:rPr lang="en-US" dirty="0" smtClean="0"/>
              <a:t>Date</a:t>
            </a:r>
          </a:p>
        </p:txBody>
      </p:sp>
      <p:sp>
        <p:nvSpPr>
          <p:cNvPr id="6" name="Title"/>
          <p:cNvSpPr>
            <a:spLocks noGrp="1"/>
          </p:cNvSpPr>
          <p:nvPr>
            <p:ph type="title" hasCustomPrompt="1"/>
          </p:nvPr>
        </p:nvSpPr>
        <p:spPr>
          <a:xfrm>
            <a:off x="812800" y="1054496"/>
            <a:ext cx="5874325" cy="2171304"/>
          </a:xfrm>
          <a:prstGeom prst="rect">
            <a:avLst/>
          </a:prstGeom>
        </p:spPr>
        <p:txBody>
          <a:bodyPr vert="horz" wrap="square" lIns="0" tIns="0" rIns="0" bIns="0" anchor="t" anchorCtr="0"/>
          <a:lstStyle>
            <a:lvl1pPr marL="0" algn="l">
              <a:defRPr sz="5333" b="1" i="0">
                <a:solidFill>
                  <a:schemeClr val="bg1"/>
                </a:solidFill>
                <a:latin typeface="+mj-lt"/>
                <a:cs typeface="Cambria" pitchFamily="18" charset="0"/>
              </a:defRPr>
            </a:lvl1pPr>
          </a:lstStyle>
          <a:p>
            <a:r>
              <a:rPr lang="en-US" dirty="0" smtClean="0"/>
              <a:t>Presentation title here, 3 lines in length</a:t>
            </a:r>
            <a:br>
              <a:rPr lang="en-US" dirty="0" smtClean="0"/>
            </a:br>
            <a:endParaRPr lang="en-US" dirty="0"/>
          </a:p>
        </p:txBody>
      </p:sp>
    </p:spTree>
    <p:extLst>
      <p:ext uri="{BB962C8B-B14F-4D97-AF65-F5344CB8AC3E}">
        <p14:creationId xmlns:p14="http://schemas.microsoft.com/office/powerpoint/2010/main" val="2194195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Title slide -side bar blue, bottom kick in">
    <p:bg>
      <p:bgPr>
        <a:solidFill>
          <a:schemeClr val="bg1"/>
        </a:solidFill>
        <a:effectLst/>
      </p:bgPr>
    </p:bg>
    <p:spTree>
      <p:nvGrpSpPr>
        <p:cNvPr id="1" name=""/>
        <p:cNvGrpSpPr/>
        <p:nvPr/>
      </p:nvGrpSpPr>
      <p:grpSpPr>
        <a:xfrm>
          <a:off x="0" y="0"/>
          <a:ext cx="0" cy="0"/>
          <a:chOff x="0" y="0"/>
          <a:chExt cx="0" cy="0"/>
        </a:xfrm>
      </p:grpSpPr>
      <p:sp>
        <p:nvSpPr>
          <p:cNvPr id="11" name="Subtitle"/>
          <p:cNvSpPr>
            <a:spLocks noGrp="1"/>
          </p:cNvSpPr>
          <p:nvPr>
            <p:ph type="body" sz="quarter" idx="18" hasCustomPrompt="1"/>
          </p:nvPr>
        </p:nvSpPr>
        <p:spPr>
          <a:xfrm>
            <a:off x="812802" y="5650706"/>
            <a:ext cx="4571999" cy="623095"/>
          </a:xfrm>
          <a:prstGeom prst="rect">
            <a:avLst/>
          </a:prstGeom>
        </p:spPr>
        <p:txBody>
          <a:bodyPr vert="horz" lIns="0" tIns="0" rIns="0" bIns="0" anchor="t" anchorCtr="0"/>
          <a:lstStyle>
            <a:lvl1pPr marL="0" algn="l">
              <a:buNone/>
              <a:defRPr sz="4000" baseline="0">
                <a:solidFill>
                  <a:schemeClr val="bg1"/>
                </a:solidFill>
              </a:defRPr>
            </a:lvl1pPr>
          </a:lstStyle>
          <a:p>
            <a:pPr lvl="0"/>
            <a:r>
              <a:rPr lang="en-US" dirty="0" smtClean="0"/>
              <a:t>Date</a:t>
            </a:r>
          </a:p>
        </p:txBody>
      </p:sp>
      <p:sp>
        <p:nvSpPr>
          <p:cNvPr id="9" name="Title"/>
          <p:cNvSpPr>
            <a:spLocks noGrp="1"/>
          </p:cNvSpPr>
          <p:nvPr>
            <p:ph type="title" hasCustomPrompt="1"/>
          </p:nvPr>
        </p:nvSpPr>
        <p:spPr>
          <a:xfrm>
            <a:off x="831275" y="3225801"/>
            <a:ext cx="4553525" cy="2171304"/>
          </a:xfrm>
          <a:prstGeom prst="rect">
            <a:avLst/>
          </a:prstGeom>
        </p:spPr>
        <p:txBody>
          <a:bodyPr vert="horz" wrap="square" lIns="0" tIns="0" rIns="0" bIns="0" anchor="t" anchorCtr="0"/>
          <a:lstStyle>
            <a:lvl1pPr marL="0" algn="l">
              <a:defRPr sz="5333" b="1" i="0">
                <a:solidFill>
                  <a:schemeClr val="bg1"/>
                </a:solidFill>
                <a:latin typeface="+mj-lt"/>
                <a:cs typeface="Cambria" pitchFamily="18" charset="0"/>
              </a:defRPr>
            </a:lvl1pPr>
          </a:lstStyle>
          <a:p>
            <a:r>
              <a:rPr lang="en-US" dirty="0" smtClean="0"/>
              <a:t>Presentation title here, 3 lines in length</a:t>
            </a:r>
            <a:br>
              <a:rPr lang="en-US" dirty="0" smtClean="0"/>
            </a:br>
            <a:endParaRPr lang="en-US" dirty="0"/>
          </a:p>
        </p:txBody>
      </p:sp>
    </p:spTree>
    <p:extLst>
      <p:ext uri="{BB962C8B-B14F-4D97-AF65-F5344CB8AC3E}">
        <p14:creationId xmlns:p14="http://schemas.microsoft.com/office/powerpoint/2010/main" val="195693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Title slide - bottom blue bar, flag">
    <p:bg>
      <p:bgPr>
        <a:solidFill>
          <a:schemeClr val="bg1"/>
        </a:solidFill>
        <a:effectLst/>
      </p:bgPr>
    </p:bg>
    <p:spTree>
      <p:nvGrpSpPr>
        <p:cNvPr id="1" name=""/>
        <p:cNvGrpSpPr/>
        <p:nvPr/>
      </p:nvGrpSpPr>
      <p:grpSpPr>
        <a:xfrm>
          <a:off x="0" y="0"/>
          <a:ext cx="0" cy="0"/>
          <a:chOff x="0" y="0"/>
          <a:chExt cx="0" cy="0"/>
        </a:xfrm>
      </p:grpSpPr>
      <p:pic>
        <p:nvPicPr>
          <p:cNvPr id="3" name="Bottom ba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52848"/>
            <a:ext cx="12192000" cy="2105152"/>
          </a:xfrm>
          <a:prstGeom prst="rect">
            <a:avLst/>
          </a:prstGeom>
        </p:spPr>
      </p:pic>
      <p:sp>
        <p:nvSpPr>
          <p:cNvPr id="18" name="Subtitle"/>
          <p:cNvSpPr>
            <a:spLocks noGrp="1"/>
          </p:cNvSpPr>
          <p:nvPr>
            <p:ph type="body" sz="quarter" idx="18" hasCustomPrompt="1"/>
          </p:nvPr>
        </p:nvSpPr>
        <p:spPr>
          <a:xfrm>
            <a:off x="1958109" y="3733800"/>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2" name="Title"/>
          <p:cNvSpPr>
            <a:spLocks noGrp="1"/>
          </p:cNvSpPr>
          <p:nvPr>
            <p:ph type="title" hasCustomPrompt="1"/>
          </p:nvPr>
        </p:nvSpPr>
        <p:spPr>
          <a:xfrm>
            <a:off x="1930400" y="2031267"/>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6" name="Metro logo" descr="Metro logo vertical stamp - 302C Blue.png"/>
          <p:cNvPicPr>
            <a:picLocks noChangeAspect="1"/>
          </p:cNvPicPr>
          <p:nvPr userDrawn="1"/>
        </p:nvPicPr>
        <p:blipFill>
          <a:blip r:embed="rId3"/>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97872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itle slide - white background, flag">
    <p:bg>
      <p:bgPr>
        <a:solidFill>
          <a:schemeClr val="bg1"/>
        </a:solidFill>
        <a:effectLst/>
      </p:bgPr>
    </p:bg>
    <p:spTree>
      <p:nvGrpSpPr>
        <p:cNvPr id="1" name=""/>
        <p:cNvGrpSpPr/>
        <p:nvPr/>
      </p:nvGrpSpPr>
      <p:grpSpPr>
        <a:xfrm>
          <a:off x="0" y="0"/>
          <a:ext cx="0" cy="0"/>
          <a:chOff x="0" y="0"/>
          <a:chExt cx="0" cy="0"/>
        </a:xfrm>
      </p:grpSpPr>
      <p:sp>
        <p:nvSpPr>
          <p:cNvPr id="10" name="Subtitle"/>
          <p:cNvSpPr>
            <a:spLocks noGrp="1"/>
          </p:cNvSpPr>
          <p:nvPr>
            <p:ph type="body" sz="quarter" idx="18" hasCustomPrompt="1"/>
          </p:nvPr>
        </p:nvSpPr>
        <p:spPr>
          <a:xfrm>
            <a:off x="1958109" y="3835005"/>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9" name="Title"/>
          <p:cNvSpPr>
            <a:spLocks noGrp="1"/>
          </p:cNvSpPr>
          <p:nvPr>
            <p:ph type="title" hasCustomPrompt="1"/>
          </p:nvPr>
        </p:nvSpPr>
        <p:spPr>
          <a:xfrm>
            <a:off x="1930400" y="2031267"/>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6" name="Metro logo" descr="Metro logo vertical stamp - 302C Blue.png"/>
          <p:cNvPicPr>
            <a:picLocks noChangeAspect="1"/>
          </p:cNvPicPr>
          <p:nvPr userDrawn="1"/>
        </p:nvPicPr>
        <p:blipFill>
          <a:blip r:embed="rId2"/>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3279005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Title slide - gray background, flag">
    <p:bg>
      <p:bgPr>
        <a:solidFill>
          <a:srgbClr val="F0EDED"/>
        </a:solidFill>
        <a:effectLst/>
      </p:bgPr>
    </p:bg>
    <p:spTree>
      <p:nvGrpSpPr>
        <p:cNvPr id="1" name=""/>
        <p:cNvGrpSpPr/>
        <p:nvPr/>
      </p:nvGrpSpPr>
      <p:grpSpPr>
        <a:xfrm>
          <a:off x="0" y="0"/>
          <a:ext cx="0" cy="0"/>
          <a:chOff x="0" y="0"/>
          <a:chExt cx="0" cy="0"/>
        </a:xfrm>
      </p:grpSpPr>
      <p:sp>
        <p:nvSpPr>
          <p:cNvPr id="9" name="Subtitle"/>
          <p:cNvSpPr>
            <a:spLocks noGrp="1"/>
          </p:cNvSpPr>
          <p:nvPr>
            <p:ph type="body" sz="quarter" idx="18" hasCustomPrompt="1"/>
          </p:nvPr>
        </p:nvSpPr>
        <p:spPr>
          <a:xfrm>
            <a:off x="1930400" y="3733800"/>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8" name="Title"/>
          <p:cNvSpPr>
            <a:spLocks noGrp="1"/>
          </p:cNvSpPr>
          <p:nvPr>
            <p:ph type="title" hasCustomPrompt="1"/>
          </p:nvPr>
        </p:nvSpPr>
        <p:spPr>
          <a:xfrm>
            <a:off x="1930400" y="1961489"/>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5" name="Metro logo" descr="Metro logo vertical stamp - 302C Blue.png"/>
          <p:cNvPicPr>
            <a:picLocks noChangeAspect="1"/>
          </p:cNvPicPr>
          <p:nvPr userDrawn="1"/>
        </p:nvPicPr>
        <p:blipFill>
          <a:blip r:embed="rId2"/>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7830198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1D02-3F1C-4E96-9BC7-9B0C8CD043FA}"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40765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 Blue bar top, text">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p:cNvSpPr>
            <a:spLocks noGrp="1"/>
          </p:cNvSpPr>
          <p:nvPr>
            <p:ph type="body" sz="quarter" idx="17" hasCustomPrompt="1"/>
          </p:nvPr>
        </p:nvSpPr>
        <p:spPr>
          <a:xfrm>
            <a:off x="1625600" y="2455283"/>
            <a:ext cx="9347200" cy="3810000"/>
          </a:xfrm>
          <a:prstGeom prst="rect">
            <a:avLst/>
          </a:prstGeom>
        </p:spPr>
        <p:txBody>
          <a:bodyPr vert="horz" lIns="0" tIns="0" rIns="0" bIns="0" anchor="t" anchorCtr="0"/>
          <a:lstStyle>
            <a:lvl1pPr marL="0" indent="0" algn="l">
              <a:spcBef>
                <a:spcPts val="1800"/>
              </a:spcBef>
              <a:buNone/>
              <a:defRPr sz="3733" baseline="0">
                <a:solidFill>
                  <a:srgbClr val="003B5C"/>
                </a:solidFill>
              </a:defRPr>
            </a:lvl1pPr>
          </a:lstStyle>
          <a:p>
            <a:pPr lvl="0"/>
            <a:r>
              <a:rPr lang="en-US" dirty="0" smtClean="0"/>
              <a:t>This slide is formatted for text only, no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93472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588926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Blue bar to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bullets"/>
          <p:cNvSpPr>
            <a:spLocks noGrp="1"/>
          </p:cNvSpPr>
          <p:nvPr>
            <p:ph type="body" sz="quarter" idx="17" hasCustomPrompt="1"/>
          </p:nvPr>
        </p:nvSpPr>
        <p:spPr>
          <a:xfrm>
            <a:off x="1828800" y="2455283"/>
            <a:ext cx="9144000" cy="3810000"/>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733" baseline="0">
                <a:solidFill>
                  <a:srgbClr val="003B5C"/>
                </a:solidFill>
              </a:defRPr>
            </a:lvl1pPr>
          </a:lstStyle>
          <a:p>
            <a:pPr lvl="0"/>
            <a:r>
              <a:rPr lang="en-US" dirty="0" smtClean="0"/>
              <a:t>This slide is formatted for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a:p>
            <a:pPr lvl="0"/>
            <a:endParaRPr lang="en-US" dirty="0" smtClean="0"/>
          </a:p>
        </p:txBody>
      </p:sp>
      <p:sp>
        <p:nvSpPr>
          <p:cNvPr id="5" name="Title"/>
          <p:cNvSpPr txBox="1">
            <a:spLocks/>
          </p:cNvSpPr>
          <p:nvPr userDrawn="1"/>
        </p:nvSpPr>
        <p:spPr>
          <a:xfrm>
            <a:off x="1625600" y="533400"/>
            <a:ext cx="9347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pPr defTabSz="457189" fontAlgn="base">
              <a:spcBef>
                <a:spcPct val="0"/>
              </a:spcBef>
              <a:spcAft>
                <a:spcPct val="0"/>
              </a:spcAft>
              <a:defRPr/>
            </a:pPr>
            <a:r>
              <a:rPr lang="en-US" sz="5333" b="1" dirty="0" smtClean="0">
                <a:solidFill>
                  <a:prstClr val="white"/>
                </a:solidFill>
                <a:latin typeface="Calibri"/>
                <a:ea typeface="Calibri" pitchFamily="34" charset="0"/>
              </a:rPr>
              <a:t>Slide title here</a:t>
            </a:r>
            <a:endParaRPr lang="en-US" sz="5333" b="1" dirty="0">
              <a:solidFill>
                <a:prstClr val="white"/>
              </a:solidFill>
              <a:latin typeface="Calibri"/>
              <a:ea typeface="Calibri" pitchFamily="34" charset="0"/>
            </a:endParaRPr>
          </a:p>
        </p:txBody>
      </p:sp>
    </p:spTree>
    <p:extLst>
      <p:ext uri="{BB962C8B-B14F-4D97-AF65-F5344CB8AC3E}">
        <p14:creationId xmlns:p14="http://schemas.microsoft.com/office/powerpoint/2010/main" val="27277555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 Gray bar top,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p:cNvSpPr>
            <a:spLocks noGrp="1"/>
          </p:cNvSpPr>
          <p:nvPr>
            <p:ph type="body" sz="quarter" idx="17" hasCustomPrompt="1"/>
          </p:nvPr>
        </p:nvSpPr>
        <p:spPr>
          <a:xfrm>
            <a:off x="1759525" y="2502181"/>
            <a:ext cx="9162475" cy="3962399"/>
          </a:xfrm>
          <a:prstGeom prst="rect">
            <a:avLst/>
          </a:prstGeom>
        </p:spPr>
        <p:txBody>
          <a:bodyPr vert="horz" lIns="0" tIns="0" rIns="0" bIns="0" anchor="t" anchorCtr="0"/>
          <a:lstStyle>
            <a:lvl1pPr marL="0" indent="0">
              <a:spcBef>
                <a:spcPts val="1800"/>
              </a:spcBef>
              <a:buNone/>
              <a:defRPr sz="3733" baseline="0">
                <a:solidFill>
                  <a:srgbClr val="003B5C"/>
                </a:solidFill>
              </a:defRPr>
            </a:lvl1pPr>
          </a:lstStyle>
          <a:p>
            <a:pPr lvl="0"/>
            <a:r>
              <a:rPr lang="en-US" dirty="0" smtClean="0"/>
              <a:t>This slide is formatted for text only, no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p:txBody>
      </p:sp>
      <p:sp>
        <p:nvSpPr>
          <p:cNvPr id="10" name="Title"/>
          <p:cNvSpPr>
            <a:spLocks noGrp="1"/>
          </p:cNvSpPr>
          <p:nvPr>
            <p:ph type="title" hasCustomPrompt="1"/>
          </p:nvPr>
        </p:nvSpPr>
        <p:spPr>
          <a:xfrm>
            <a:off x="1625600" y="584200"/>
            <a:ext cx="9296400" cy="685800"/>
          </a:xfrm>
          <a:prstGeom prst="rect">
            <a:avLst/>
          </a:prstGeom>
        </p:spPr>
        <p:txBody>
          <a:bodyPr vert="horz" lIns="0" tIns="0" rIns="0" bIns="0" anchor="ctr"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0434077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 Gray bar to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bullets"/>
          <p:cNvSpPr>
            <a:spLocks noGrp="1"/>
          </p:cNvSpPr>
          <p:nvPr>
            <p:ph type="body" sz="quarter" idx="17" hasCustomPrompt="1"/>
          </p:nvPr>
        </p:nvSpPr>
        <p:spPr>
          <a:xfrm>
            <a:off x="1625600" y="2503773"/>
            <a:ext cx="9347200" cy="3810000"/>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733" baseline="0">
                <a:solidFill>
                  <a:srgbClr val="003B5C"/>
                </a:solidFill>
              </a:defRPr>
            </a:lvl1pPr>
          </a:lstStyle>
          <a:p>
            <a:pPr lvl="0"/>
            <a:r>
              <a:rPr lang="en-US" dirty="0" smtClean="0"/>
              <a:t>This slide is formatted for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a:p>
            <a:pPr lvl="0"/>
            <a:endParaRPr lang="en-US" dirty="0" smtClean="0"/>
          </a:p>
        </p:txBody>
      </p:sp>
      <p:sp>
        <p:nvSpPr>
          <p:cNvPr id="10" name="Title"/>
          <p:cNvSpPr>
            <a:spLocks noGrp="1"/>
          </p:cNvSpPr>
          <p:nvPr>
            <p:ph type="title" hasCustomPrompt="1"/>
          </p:nvPr>
        </p:nvSpPr>
        <p:spPr>
          <a:xfrm>
            <a:off x="1625600" y="508000"/>
            <a:ext cx="93472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1375216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 Blue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39943950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 Blue bar top, landscape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4775200" y="6302594"/>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5486400" y="2108200"/>
            <a:ext cx="67056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3352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40110560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Gray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8139440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 Gray bar top, landscape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47752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5486400" y="2108200"/>
            <a:ext cx="67056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3352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6204267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 Blue bar sid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cNvSpPr txBox="1"/>
          <p:nvPr userDrawn="1"/>
        </p:nvSpPr>
        <p:spPr>
          <a:xfrm>
            <a:off x="6604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5" name="Text, optional"/>
          <p:cNvSpPr>
            <a:spLocks noGrp="1"/>
          </p:cNvSpPr>
          <p:nvPr>
            <p:ph type="body" sz="quarter" idx="18" hasCustomPrompt="1"/>
          </p:nvPr>
        </p:nvSpPr>
        <p:spPr>
          <a:xfrm>
            <a:off x="8432800" y="4648200"/>
            <a:ext cx="3352800" cy="1295400"/>
          </a:xfrm>
          <a:prstGeom prst="rect">
            <a:avLst/>
          </a:prstGeom>
        </p:spPr>
        <p:txBody>
          <a:bodyPr vert="horz" lIns="0" tIns="0" rIns="0" bIns="0" anchor="t" anchorCtr="0"/>
          <a:lstStyle>
            <a:lvl1pPr marL="0" indent="0">
              <a:buNone/>
              <a:defRPr sz="2800" baseline="0">
                <a:solidFill>
                  <a:schemeClr val="bg1"/>
                </a:solidFill>
              </a:defRPr>
            </a:lvl1pPr>
            <a:lvl2pPr>
              <a:defRPr>
                <a:solidFill>
                  <a:srgbClr val="003B5C"/>
                </a:solidFill>
              </a:defRPr>
            </a:lvl2pPr>
          </a:lstStyle>
          <a:p>
            <a:pPr lvl="0"/>
            <a:r>
              <a:rPr lang="en-US" dirty="0" smtClean="0"/>
              <a:t>Optional copy here, delete if not used</a:t>
            </a:r>
          </a:p>
        </p:txBody>
      </p:sp>
      <p:sp>
        <p:nvSpPr>
          <p:cNvPr id="4" name="Text"/>
          <p:cNvSpPr>
            <a:spLocks noGrp="1"/>
          </p:cNvSpPr>
          <p:nvPr>
            <p:ph type="body" sz="quarter" idx="17" hasCustomPrompt="1"/>
          </p:nvPr>
        </p:nvSpPr>
        <p:spPr>
          <a:xfrm>
            <a:off x="1625600" y="1600200"/>
            <a:ext cx="5689600" cy="44196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 R0  G59  B92 </a:t>
            </a:r>
          </a:p>
          <a:p>
            <a:pPr lvl="0"/>
            <a:r>
              <a:rPr lang="en-US" dirty="0" smtClean="0"/>
              <a:t>Paragraph spacing is 18 pt after each paragraph.</a:t>
            </a:r>
          </a:p>
        </p:txBody>
      </p:sp>
      <p:sp>
        <p:nvSpPr>
          <p:cNvPr id="8" name="Title"/>
          <p:cNvSpPr>
            <a:spLocks noGrp="1"/>
          </p:cNvSpPr>
          <p:nvPr>
            <p:ph type="body" sz="quarter" idx="19" hasCustomPrompt="1"/>
          </p:nvPr>
        </p:nvSpPr>
        <p:spPr>
          <a:xfrm>
            <a:off x="1625600" y="482600"/>
            <a:ext cx="5689600" cy="914400"/>
          </a:xfrm>
          <a:prstGeom prst="rect">
            <a:avLst/>
          </a:prstGeom>
        </p:spPr>
        <p:txBody>
          <a:bodyPr vert="horz" lIns="0" tIns="0" rIns="0" bIns="0" anchor="t" anchorCtr="0"/>
          <a:lstStyle>
            <a:lvl1pPr marL="0" indent="0">
              <a:spcBef>
                <a:spcPts val="1800"/>
              </a:spcBef>
              <a:buNone/>
              <a:defRPr sz="5333" b="1" baseline="0">
                <a:solidFill>
                  <a:srgbClr val="003B5C"/>
                </a:solidFill>
                <a:latin typeface="+mj-lt"/>
              </a:defRPr>
            </a:lvl1pPr>
            <a:lvl2pPr>
              <a:defRPr>
                <a:solidFill>
                  <a:srgbClr val="003B5C"/>
                </a:solidFill>
              </a:defRPr>
            </a:lvl2pPr>
          </a:lstStyle>
          <a:p>
            <a:pPr lvl="0"/>
            <a:r>
              <a:rPr lang="en-US" dirty="0" smtClean="0"/>
              <a:t>Slide title here</a:t>
            </a:r>
          </a:p>
        </p:txBody>
      </p:sp>
    </p:spTree>
    <p:extLst>
      <p:ext uri="{BB962C8B-B14F-4D97-AF65-F5344CB8AC3E}">
        <p14:creationId xmlns:p14="http://schemas.microsoft.com/office/powerpoint/2010/main" val="62716851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 Gray bar top, blue bar sid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6604000" y="62297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7" name="Text"/>
          <p:cNvSpPr>
            <a:spLocks noGrp="1"/>
          </p:cNvSpPr>
          <p:nvPr>
            <p:ph type="body" sz="quarter" idx="17" hasCustomPrompt="1"/>
          </p:nvPr>
        </p:nvSpPr>
        <p:spPr>
          <a:xfrm>
            <a:off x="1625600" y="2133600"/>
            <a:ext cx="5689600" cy="4038600"/>
          </a:xfrm>
          <a:prstGeom prst="rect">
            <a:avLst/>
          </a:prstGeom>
        </p:spPr>
        <p:txBody>
          <a:bodyPr vert="horz" lIns="0" tIns="0" rIns="0" bIns="0" anchor="t" anchorCtr="0"/>
          <a:lstStyle>
            <a:lvl1pPr marL="0" indent="0">
              <a:spcBef>
                <a:spcPts val="1800"/>
              </a:spcBef>
              <a:buNone/>
              <a:defRPr sz="4000"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 R0  G59  B92 </a:t>
            </a:r>
          </a:p>
          <a:p>
            <a:pPr lvl="0"/>
            <a:r>
              <a:rPr lang="en-US" dirty="0" smtClean="0"/>
              <a:t>Paragraph spacing is 18 pt.</a:t>
            </a:r>
          </a:p>
        </p:txBody>
      </p:sp>
      <p:sp>
        <p:nvSpPr>
          <p:cNvPr id="4" name="Title"/>
          <p:cNvSpPr txBox="1">
            <a:spLocks/>
          </p:cNvSpPr>
          <p:nvPr userDrawn="1"/>
        </p:nvSpPr>
        <p:spPr>
          <a:xfrm>
            <a:off x="1625600" y="533400"/>
            <a:ext cx="56896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pPr defTabSz="457189" fontAlgn="base">
              <a:spcBef>
                <a:spcPct val="0"/>
              </a:spcBef>
              <a:spcAft>
                <a:spcPct val="0"/>
              </a:spcAft>
              <a:defRPr/>
            </a:pPr>
            <a:r>
              <a:rPr lang="en-US" sz="5333" b="1" dirty="0" smtClean="0">
                <a:solidFill>
                  <a:srgbClr val="003B5C"/>
                </a:solidFill>
                <a:latin typeface="Calibri"/>
                <a:ea typeface="Calibri" pitchFamily="34" charset="0"/>
              </a:rPr>
              <a:t>Slide title here</a:t>
            </a:r>
            <a:endParaRPr lang="en-US" sz="5333" b="1" dirty="0">
              <a:solidFill>
                <a:srgbClr val="003B5C"/>
              </a:solidFill>
              <a:latin typeface="Calibri"/>
              <a:ea typeface="Calibri" pitchFamily="34" charset="0"/>
            </a:endParaRPr>
          </a:p>
        </p:txBody>
      </p:sp>
    </p:spTree>
    <p:extLst>
      <p:ext uri="{BB962C8B-B14F-4D97-AF65-F5344CB8AC3E}">
        <p14:creationId xmlns:p14="http://schemas.microsoft.com/office/powerpoint/2010/main" val="571332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97B24-C39B-433A-BEBA-8A62802BA1A5}" type="datetime1">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3850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 Full size image with caption">
    <p:spTree>
      <p:nvGrpSpPr>
        <p:cNvPr id="1" name=""/>
        <p:cNvGrpSpPr/>
        <p:nvPr/>
      </p:nvGrpSpPr>
      <p:grpSpPr>
        <a:xfrm>
          <a:off x="0" y="0"/>
          <a:ext cx="0" cy="0"/>
          <a:chOff x="0" y="0"/>
          <a:chExt cx="0" cy="0"/>
        </a:xfrm>
      </p:grpSpPr>
      <p:sp>
        <p:nvSpPr>
          <p:cNvPr id="9" name="Image"/>
          <p:cNvSpPr>
            <a:spLocks noGrp="1"/>
          </p:cNvSpPr>
          <p:nvPr>
            <p:ph type="pic" sz="quarter" idx="11"/>
          </p:nvPr>
        </p:nvSpPr>
        <p:spPr>
          <a:xfrm>
            <a:off x="0" y="-152400"/>
            <a:ext cx="12192000" cy="73152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a:solidFill>
            <a:schemeClr val="bg1">
              <a:lumMod val="65000"/>
            </a:schemeClr>
          </a:solidFill>
        </p:spPr>
        <p:txBody>
          <a:bodyPr vert="horz"/>
          <a:lstStyle>
            <a:lvl1pPr marL="0">
              <a:buFontTx/>
              <a:buNone/>
              <a:tabLst>
                <a:tab pos="53973" algn="l"/>
              </a:tabLst>
              <a:defRPr sz="2000" baseline="0"/>
            </a:lvl1p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41738718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 Closing slide - illustra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658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 Closing slide - foot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006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8) Blue bar top, bullet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 bullets"/>
          <p:cNvSpPr>
            <a:spLocks noGrp="1"/>
          </p:cNvSpPr>
          <p:nvPr>
            <p:ph type="body" sz="quarter" idx="17" hasCustomPrompt="1"/>
          </p:nvPr>
        </p:nvSpPr>
        <p:spPr>
          <a:xfrm>
            <a:off x="1828800" y="2057401"/>
            <a:ext cx="8737600" cy="4089483"/>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000" baseline="0">
                <a:solidFill>
                  <a:srgbClr val="003B5C"/>
                </a:solidFill>
              </a:defRPr>
            </a:lvl1pPr>
          </a:lstStyle>
          <a:p>
            <a:pPr lvl="0"/>
            <a:r>
              <a:rPr lang="en-US" dirty="0"/>
              <a:t>This slide is formatted for bullets.</a:t>
            </a:r>
          </a:p>
          <a:p>
            <a:pPr lvl="0"/>
            <a:r>
              <a:rPr lang="en-US" dirty="0"/>
              <a:t>Font style is Calibri, 30 pt.</a:t>
            </a:r>
          </a:p>
          <a:p>
            <a:pPr lvl="0"/>
            <a:r>
              <a:rPr lang="en-US" dirty="0"/>
              <a:t>Font color is custom RGB:  R0  G59  B92 </a:t>
            </a:r>
          </a:p>
          <a:p>
            <a:pPr lvl="0"/>
            <a:r>
              <a:rPr lang="en-US" dirty="0"/>
              <a:t>Paragraph spacing is 18 pt after each paragraph return.</a:t>
            </a:r>
          </a:p>
          <a:p>
            <a:pPr lvl="0"/>
            <a:endParaRPr lang="en-US" dirty="0"/>
          </a:p>
        </p:txBody>
      </p:sp>
      <p:sp>
        <p:nvSpPr>
          <p:cNvPr id="10" name="Title"/>
          <p:cNvSpPr>
            <a:spLocks noGrp="1"/>
          </p:cNvSpPr>
          <p:nvPr>
            <p:ph type="title" hasCustomPrompt="1"/>
          </p:nvPr>
        </p:nvSpPr>
        <p:spPr>
          <a:xfrm>
            <a:off x="1828800" y="457200"/>
            <a:ext cx="8737600" cy="685800"/>
          </a:xfrm>
          <a:prstGeom prst="rect">
            <a:avLst/>
          </a:prstGeom>
        </p:spPr>
        <p:txBody>
          <a:bodyPr vert="horz" lIns="0" tIns="0" rIns="0" bIns="0" anchor="ctr" anchorCtr="0"/>
          <a:lstStyle>
            <a:lvl1pPr algn="l">
              <a:defRPr sz="4000" b="1" i="0" baseline="0">
                <a:solidFill>
                  <a:schemeClr val="bg1"/>
                </a:solidFill>
                <a:latin typeface="+mj-lt"/>
                <a:cs typeface="Cambria" pitchFamily="18" charset="0"/>
              </a:defRPr>
            </a:lvl1pPr>
          </a:lstStyle>
          <a:p>
            <a:r>
              <a:rPr lang="en-US" dirty="0"/>
              <a:t>Slide title here</a:t>
            </a:r>
          </a:p>
        </p:txBody>
      </p:sp>
    </p:spTree>
    <p:extLst>
      <p:ext uri="{BB962C8B-B14F-4D97-AF65-F5344CB8AC3E}">
        <p14:creationId xmlns:p14="http://schemas.microsoft.com/office/powerpoint/2010/main" val="13908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AC858-8C3D-40AE-9058-DF9CD3FAA500}" type="datetime1">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69859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A7B32-60E9-4351-B749-BC00E91A0A9C}" type="datetime1">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95355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0DC7-A198-4BE2-8ACF-EDEFB080C6EF}" type="datetime1">
              <a:rPr lang="en-US" smtClean="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47265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4393E-559F-4AB5-AF49-1A443EF9E00C}" type="datetime1">
              <a:rPr lang="en-US" smtClean="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1350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2B39C-1F3F-4507-82B8-873A851B03DD}" type="datetime1">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1079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0ECA7-6C38-46B1-9B61-6E0B58AAAD14}" type="datetime1">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429480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456EE-DDAB-4465-BB16-2ED4F9608A49}" type="datetime1">
              <a:rPr lang="en-US" smtClean="0"/>
              <a:t>10/14/2020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03581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1301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4" r:id="rId20"/>
  </p:sldLayoutIdLst>
  <p:timing>
    <p:tnLst>
      <p:par>
        <p:cTn id="1" dur="indefinite" restart="never" nodeType="tmRoot"/>
      </p:par>
    </p:tnLst>
  </p:timing>
  <p:hf hdr="0" ftr="0" dt="0"/>
  <p:txStyles>
    <p:titleStyle>
      <a:lvl1pPr algn="l" defTabSz="457189" rtl="0" eaLnBrk="1" fontAlgn="base" hangingPunct="1">
        <a:spcBef>
          <a:spcPct val="0"/>
        </a:spcBef>
        <a:spcAft>
          <a:spcPct val="0"/>
        </a:spcAft>
        <a:defRPr sz="3600" kern="1200">
          <a:solidFill>
            <a:schemeClr val="tx1"/>
          </a:solidFill>
          <a:latin typeface="Calibri"/>
          <a:ea typeface="Calibri" pitchFamily="34" charset="0"/>
          <a:cs typeface="Calibri"/>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605" y="0"/>
            <a:ext cx="12194605" cy="6858000"/>
          </a:xfrm>
          <a:prstGeom prst="rect">
            <a:avLst/>
          </a:prstGeom>
          <a:noFill/>
          <a:ln w="9525">
            <a:noFill/>
            <a:miter lim="800000"/>
            <a:headEnd/>
            <a:tailEnd/>
          </a:ln>
        </p:spPr>
      </p:pic>
      <p:sp>
        <p:nvSpPr>
          <p:cNvPr id="4" name="Rectangle 3">
            <a:extLst>
              <a:ext uri="{FF2B5EF4-FFF2-40B4-BE49-F238E27FC236}">
                <a16:creationId xmlns:a16="http://schemas.microsoft.com/office/drawing/2014/main" xmlns="" id="{617F97E8-BDD4-E04A-9EBE-540CEE11D68D}"/>
              </a:ext>
            </a:extLst>
          </p:cNvPr>
          <p:cNvSpPr/>
          <p:nvPr/>
        </p:nvSpPr>
        <p:spPr>
          <a:xfrm>
            <a:off x="-2605" y="4195690"/>
            <a:ext cx="12194605" cy="19026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1">
            <a:extLst>
              <a:ext uri="{FF2B5EF4-FFF2-40B4-BE49-F238E27FC236}">
                <a16:creationId xmlns:a16="http://schemas.microsoft.com/office/drawing/2014/main" xmlns="" id="{4F253103-93EB-264F-8A25-ADCC22F1EC09}"/>
              </a:ext>
            </a:extLst>
          </p:cNvPr>
          <p:cNvSpPr txBox="1">
            <a:spLocks/>
          </p:cNvSpPr>
          <p:nvPr/>
        </p:nvSpPr>
        <p:spPr>
          <a:xfrm>
            <a:off x="593470" y="4428565"/>
            <a:ext cx="11598530" cy="95909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400" dirty="0" smtClean="0">
                <a:solidFill>
                  <a:schemeClr val="bg1"/>
                </a:solidFill>
                <a:latin typeface="Cambria" panose="02040503050406030204" pitchFamily="18" charset="0"/>
              </a:rPr>
              <a:t>2030 Regional Waste Plan</a:t>
            </a:r>
          </a:p>
          <a:p>
            <a:pPr>
              <a:lnSpc>
                <a:spcPct val="100000"/>
              </a:lnSpc>
            </a:pPr>
            <a:r>
              <a:rPr lang="en-US" sz="4000" i="1" dirty="0" smtClean="0">
                <a:solidFill>
                  <a:schemeClr val="bg1"/>
                </a:solidFill>
                <a:latin typeface="Cambria" panose="02040503050406030204" pitchFamily="18" charset="0"/>
              </a:rPr>
              <a:t>Three-year Work Plans </a:t>
            </a:r>
            <a:endParaRPr lang="en-US" sz="4000" i="1" dirty="0">
              <a:solidFill>
                <a:schemeClr val="bg1"/>
              </a:solidFill>
              <a:latin typeface="Cambria" panose="02040503050406030204" pitchFamily="18" charset="0"/>
            </a:endParaRPr>
          </a:p>
        </p:txBody>
      </p:sp>
      <p:sp>
        <p:nvSpPr>
          <p:cNvPr id="6" name="Footer Placeholder 3">
            <a:extLst>
              <a:ext uri="{FF2B5EF4-FFF2-40B4-BE49-F238E27FC236}">
                <a16:creationId xmlns:a16="http://schemas.microsoft.com/office/drawing/2014/main" xmlns="" id="{EE5E5D11-0047-8B44-AAB6-2209C1F2841D}"/>
              </a:ext>
            </a:extLst>
          </p:cNvPr>
          <p:cNvSpPr txBox="1">
            <a:spLocks/>
          </p:cNvSpPr>
          <p:nvPr/>
        </p:nvSpPr>
        <p:spPr>
          <a:xfrm>
            <a:off x="466008" y="6506643"/>
            <a:ext cx="4114800" cy="209163"/>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solidFill>
                <a:latin typeface="Adelle Sans"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743200" algn="r"/>
              </a:tabLst>
            </a:pPr>
            <a:endParaRPr lang="en-US" sz="1050" dirty="0">
              <a:solidFill>
                <a:schemeClr val="bg1"/>
              </a:solidFill>
            </a:endParaRPr>
          </a:p>
        </p:txBody>
      </p:sp>
      <p:sp>
        <p:nvSpPr>
          <p:cNvPr id="2" name="Slide Number Placeholder 1"/>
          <p:cNvSpPr>
            <a:spLocks noGrp="1"/>
          </p:cNvSpPr>
          <p:nvPr>
            <p:ph type="sldNum" sz="quarter" idx="12"/>
          </p:nvPr>
        </p:nvSpPr>
        <p:spPr/>
        <p:txBody>
          <a:bodyPr/>
          <a:lstStyle/>
          <a:p>
            <a:fld id="{3EC5F281-3310-4A00-881A-B20317AEE241}" type="slidenum">
              <a:rPr lang="en-US" smtClean="0"/>
              <a:pPr/>
              <a:t>1</a:t>
            </a:fld>
            <a:endParaRPr lang="en-US" dirty="0"/>
          </a:p>
        </p:txBody>
      </p:sp>
    </p:spTree>
    <p:extLst>
      <p:ext uri="{BB962C8B-B14F-4D97-AF65-F5344CB8AC3E}">
        <p14:creationId xmlns:p14="http://schemas.microsoft.com/office/powerpoint/2010/main" val="84327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008" y="457200"/>
            <a:ext cx="8737600" cy="685800"/>
          </a:xfrm>
        </p:spPr>
        <p:txBody>
          <a:bodyPr>
            <a:normAutofit/>
          </a:bodyPr>
          <a:lstStyle/>
          <a:p>
            <a:r>
              <a:rPr lang="en-US" sz="4000" b="0" dirty="0" smtClean="0">
                <a:solidFill>
                  <a:srgbClr val="4BACC6"/>
                </a:solidFill>
                <a:latin typeface="Cambria" panose="02040503050406030204" pitchFamily="18" charset="0"/>
              </a:rPr>
              <a:t>Work Plan Concept </a:t>
            </a:r>
            <a:endParaRPr lang="en-US" sz="4000" b="0" dirty="0">
              <a:solidFill>
                <a:srgbClr val="4BACC6"/>
              </a:solidFill>
              <a:latin typeface="Cambria" panose="02040503050406030204" pitchFamily="18"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fld id="{3EC5F281-3310-4A00-881A-B20317AEE241}" type="slidenum">
              <a:rPr lang="en-US" sz="1600" smtClean="0">
                <a:solidFill>
                  <a:schemeClr val="tx1"/>
                </a:solidFill>
              </a:rPr>
              <a:pPr/>
              <a:t>10</a:t>
            </a:fld>
            <a:endParaRPr lang="en-US" sz="1600" dirty="0">
              <a:solidFill>
                <a:schemeClr val="tx1"/>
              </a:solidFill>
            </a:endParaRPr>
          </a:p>
        </p:txBody>
      </p:sp>
      <p:sp>
        <p:nvSpPr>
          <p:cNvPr id="7" name="Footer Placeholder 3">
            <a:extLst>
              <a:ext uri="{FF2B5EF4-FFF2-40B4-BE49-F238E27FC236}">
                <a16:creationId xmlns="" xmlns:a16="http://schemas.microsoft.com/office/drawing/2014/main" id="{EE5E5D11-0047-8B44-AAB6-2209C1F2841D}"/>
              </a:ext>
            </a:extLst>
          </p:cNvPr>
          <p:cNvSpPr txBox="1">
            <a:spLocks/>
          </p:cNvSpPr>
          <p:nvPr/>
        </p:nvSpPr>
        <p:spPr>
          <a:xfrm>
            <a:off x="466008" y="6472353"/>
            <a:ext cx="4114800" cy="209163"/>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solidFill>
                <a:latin typeface="Adelle Sans"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743200" algn="r"/>
              </a:tabLst>
            </a:pPr>
            <a:endParaRPr lang="en-US" sz="1050" dirty="0"/>
          </a:p>
        </p:txBody>
      </p:sp>
      <p:sp>
        <p:nvSpPr>
          <p:cNvPr id="6" name="Rectangle 1"/>
          <p:cNvSpPr>
            <a:spLocks noChangeArrowheads="1"/>
          </p:cNvSpPr>
          <p:nvPr/>
        </p:nvSpPr>
        <p:spPr bwMode="auto">
          <a:xfrm>
            <a:off x="466008" y="1404878"/>
            <a:ext cx="103230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222A35"/>
                </a:solidFill>
                <a:effectLst/>
                <a:latin typeface="Cambria" panose="02040503050406030204" pitchFamily="18" charset="0"/>
                <a:ea typeface="Calibri" panose="020F0502020204030204" pitchFamily="34" charset="0"/>
                <a:cs typeface="Times New Roman" panose="02020603050405020304" pitchFamily="18" charset="0"/>
              </a:rPr>
              <a:t>Goal 1:</a:t>
            </a:r>
            <a:r>
              <a:rPr kumimoji="0" lang="en-US" altLang="en-US" sz="2000" b="0" i="0" u="none" strike="noStrike" cap="none" normalizeH="0" baseline="0" dirty="0" smtClean="0">
                <a:ln>
                  <a:noFill/>
                </a:ln>
                <a:solidFill>
                  <a:srgbClr val="222A35"/>
                </a:solidFill>
                <a:effectLst/>
                <a:latin typeface="Cambria" panose="020405030504060302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smtClean="0">
                <a:ln>
                  <a:noFill/>
                </a:ln>
                <a:solidFill>
                  <a:srgbClr val="222A35"/>
                </a:solidFill>
                <a:effectLst/>
                <a:latin typeface="Cambria" panose="02040503050406030204" pitchFamily="18" charset="0"/>
                <a:ea typeface="Times New Roman" panose="02020603050405020304" pitchFamily="18" charset="0"/>
                <a:cs typeface="Times New Roman" panose="02020603050405020304" pitchFamily="18" charset="0"/>
              </a:rPr>
              <a:t>Increase engagement of youth and adults historically marginalized from garbage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22A35"/>
                </a:solidFill>
                <a:effectLst/>
                <a:latin typeface="Cambria" panose="02040503050406030204" pitchFamily="18" charset="0"/>
                <a:ea typeface="Times New Roman" panose="02020603050405020304" pitchFamily="18" charset="0"/>
                <a:cs typeface="Times New Roman" panose="02020603050405020304" pitchFamily="18" charset="0"/>
              </a:rPr>
              <a:t>and recycling decision-making by enhancing civic engagement and leadership opportunities</a:t>
            </a:r>
            <a:r>
              <a:rPr kumimoji="0" lang="en-US" altLang="en-US" sz="1200" b="0" i="0" u="none" strike="noStrike" cap="none" normalizeH="0" baseline="0" dirty="0" smtClean="0">
                <a:ln>
                  <a:noFill/>
                </a:ln>
                <a:solidFill>
                  <a:srgbClr val="222A35"/>
                </a:solidFill>
                <a:effectLst/>
                <a:latin typeface="Cambria" panose="02040503050406030204" pitchFamily="18" charset="0"/>
                <a:ea typeface="Times New Roman" panose="02020603050405020304" pitchFamily="18" charset="0"/>
                <a:cs typeface="Times New Roman" panose="02020603050405020304" pitchFamily="18" charset="0"/>
              </a:rPr>
              <a:t>.</a:t>
            </a:r>
            <a:r>
              <a:rPr kumimoji="0" lang="en-US" altLang="en-US" sz="1200" b="1" i="0" u="none" strike="noStrike" cap="none" normalizeH="0" baseline="0" dirty="0" smtClean="0">
                <a:ln>
                  <a:noFill/>
                </a:ln>
                <a:solidFill>
                  <a:srgbClr val="222A35"/>
                </a:solidFill>
                <a:effectLst/>
                <a:latin typeface="Cambria" panose="0204050305040603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6700199"/>
              </p:ext>
            </p:extLst>
          </p:nvPr>
        </p:nvGraphicFramePr>
        <p:xfrm>
          <a:off x="466007" y="2374642"/>
          <a:ext cx="10469471" cy="4215636"/>
        </p:xfrm>
        <a:graphic>
          <a:graphicData uri="http://schemas.openxmlformats.org/drawingml/2006/table">
            <a:tbl>
              <a:tblPr firstRow="1" firstCol="1" bandRow="1"/>
              <a:tblGrid>
                <a:gridCol w="432942"/>
                <a:gridCol w="1645179"/>
                <a:gridCol w="432942"/>
                <a:gridCol w="865883"/>
                <a:gridCol w="1699431"/>
                <a:gridCol w="1642187"/>
                <a:gridCol w="1604866"/>
                <a:gridCol w="746449"/>
                <a:gridCol w="746449"/>
                <a:gridCol w="653143"/>
              </a:tblGrid>
              <a:tr h="296847">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LEAD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b">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b">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METRO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b">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LOCAL GOVERNMENT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b">
                    <a:lnL>
                      <a:noFill/>
                    </a:lnL>
                    <a:lnR>
                      <a:noFill/>
                    </a:lnR>
                    <a:lnT>
                      <a:noFill/>
                    </a:lnT>
                    <a:lnB>
                      <a:noFill/>
                    </a:lnB>
                    <a:solidFill>
                      <a:srgbClr val="1F4E79"/>
                    </a:solidFill>
                  </a:tcPr>
                </a:tc>
                <a:tc gridSpan="3">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ESTIMATED RESOURCE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hMerge="1">
                  <a:txBody>
                    <a:bodyPr/>
                    <a:lstStyle/>
                    <a:p>
                      <a:endParaRPr lang="en-US"/>
                    </a:p>
                  </a:txBody>
                  <a:tcPr/>
                </a:tc>
                <a:tc hMerge="1">
                  <a:txBody>
                    <a:bodyPr/>
                    <a:lstStyle/>
                    <a:p>
                      <a:endParaRPr lang="en-US"/>
                    </a:p>
                  </a:txBody>
                  <a:tcPr/>
                </a:tc>
              </a:tr>
              <a:tr h="296847">
                <a:tc>
                  <a:txBody>
                    <a:bodyPr/>
                    <a:lstStyle/>
                    <a:p>
                      <a:pPr marL="0" marR="0" algn="ctr">
                        <a:lnSpc>
                          <a:spcPct val="115000"/>
                        </a:lnSpc>
                        <a:spcBef>
                          <a:spcPts val="0"/>
                        </a:spcBef>
                        <a:spcAft>
                          <a:spcPts val="0"/>
                        </a:spcAft>
                      </a:pPr>
                      <a:r>
                        <a:rPr lang="en-US" sz="14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ACTIONS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AGENCY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APPROACH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PLANNED 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PLANNED ACTIVITIES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FY</a:t>
                      </a:r>
                    </a:p>
                    <a:p>
                      <a:pPr marL="0" marR="0" algn="ctr">
                        <a:lnSpc>
                          <a:spcPct val="115000"/>
                        </a:lnSpc>
                        <a:spcBef>
                          <a:spcPts val="0"/>
                        </a:spcBef>
                        <a:spcAft>
                          <a:spcPts val="0"/>
                        </a:spcAft>
                      </a:pPr>
                      <a:r>
                        <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FY </a:t>
                      </a:r>
                      <a:endPar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21-22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c>
                  <a:txBody>
                    <a:bodyPr/>
                    <a:lstStyle/>
                    <a:p>
                      <a:pPr marL="0" marR="0" algn="ctr">
                        <a:lnSpc>
                          <a:spcPct val="115000"/>
                        </a:lnSpc>
                        <a:spcBef>
                          <a:spcPts val="0"/>
                        </a:spcBef>
                        <a:spcAft>
                          <a:spcPts val="0"/>
                        </a:spcAft>
                      </a:pPr>
                      <a:r>
                        <a:rPr lang="en-US" sz="14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FY </a:t>
                      </a:r>
                      <a:endPar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smtClean="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22-23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nchor="ctr">
                    <a:lnL>
                      <a:noFill/>
                    </a:lnL>
                    <a:lnR>
                      <a:noFill/>
                    </a:lnR>
                    <a:lnT>
                      <a:noFill/>
                    </a:lnT>
                    <a:lnB>
                      <a:noFill/>
                    </a:lnB>
                    <a:solidFill>
                      <a:srgbClr val="1F4E79"/>
                    </a:solidFill>
                  </a:tcPr>
                </a:tc>
              </a:tr>
              <a:tr h="2909950">
                <a:tc>
                  <a:txBody>
                    <a:bodyPr/>
                    <a:lstStyle/>
                    <a:p>
                      <a:pPr marL="0" marR="0">
                        <a:lnSpc>
                          <a:spcPct val="115000"/>
                        </a:lnSpc>
                        <a:spcBef>
                          <a:spcPts val="0"/>
                        </a:spcBef>
                        <a:spcAft>
                          <a:spcPts val="1000"/>
                        </a:spcAft>
                      </a:pPr>
                      <a:r>
                        <a:rPr lang="en-US" sz="1400" b="1">
                          <a:solidFill>
                            <a:srgbClr val="222A35"/>
                          </a:solidFill>
                          <a:effectLst/>
                          <a:latin typeface="Cambria" panose="02040503050406030204" pitchFamily="18" charset="0"/>
                          <a:ea typeface="Calibri" panose="020F0502020204030204" pitchFamily="34" charset="0"/>
                          <a:cs typeface="Times New Roman" panose="02020603050405020304" pitchFamily="18" charset="0"/>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Increase representation of historically marginalized community members, including youth, on advisory committees, such as Metro and local government solid waste advisory committees.</a:t>
                      </a:r>
                      <a:b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1F4E79"/>
                          </a:solidFill>
                          <a:effectLst/>
                          <a:latin typeface="Cambria" panose="02040503050406030204" pitchFamily="18" charset="0"/>
                          <a:ea typeface="Calibri" panose="020F0502020204030204" pitchFamily="34" charset="0"/>
                          <a:cs typeface="Times New Roman" panose="02020603050405020304" pitchFamily="18" charset="0"/>
                        </a:rPr>
                        <a:t>E</a:t>
                      </a:r>
                      <a:br>
                        <a:rPr lang="en-US" sz="1400" b="1" dirty="0">
                          <a:solidFill>
                            <a:srgbClr val="1F4E79"/>
                          </a:solidFill>
                          <a:effectLst/>
                          <a:latin typeface="Cambria" panose="02040503050406030204" pitchFamily="18" charset="0"/>
                          <a:ea typeface="Calibri" panose="020F0502020204030204" pitchFamily="34" charset="0"/>
                          <a:cs typeface="Times New Roman" panose="02020603050405020304" pitchFamily="18" charset="0"/>
                        </a:rPr>
                      </a:br>
                      <a:r>
                        <a:rPr lang="en-US" sz="1400" b="1" dirty="0">
                          <a:solidFill>
                            <a:srgbClr val="1F4E79"/>
                          </a:solidFill>
                          <a:effectLst/>
                          <a:latin typeface="Cambria" panose="02040503050406030204" pitchFamily="18" charset="0"/>
                          <a:ea typeface="Calibri" panose="020F0502020204030204" pitchFamily="34" charset="0"/>
                          <a:cs typeface="Times New Roman" panose="02020603050405020304" pitchFamily="18" charset="0"/>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Metro </a:t>
                      </a:r>
                      <a:b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br>
                      <a: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Cities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Counties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Code and Authorizations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285750" marR="0" lvl="0" indent="-285750">
                        <a:lnSpc>
                          <a:spcPct val="115000"/>
                        </a:lnSpc>
                        <a:spcBef>
                          <a:spcPts val="0"/>
                        </a:spcBef>
                        <a:spcAft>
                          <a:spcPts val="0"/>
                        </a:spcAft>
                        <a:buFont typeface="Arial" panose="020B0604020202020204" pitchFamily="34" charset="0"/>
                        <a:buChar char="•"/>
                      </a:pPr>
                      <a:r>
                        <a:rPr lang="en-US" sz="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Convene new composition of the Regional Waste Advisory </a:t>
                      </a:r>
                      <a:r>
                        <a:rPr lang="en-US" sz="14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Committee.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45770" marR="0">
                        <a:lnSpc>
                          <a:spcPct val="115000"/>
                        </a:lnSpc>
                        <a:spcBef>
                          <a:spcPts val="0"/>
                        </a:spcBef>
                        <a:spcAft>
                          <a:spcPts val="0"/>
                        </a:spcAft>
                      </a:pPr>
                      <a:r>
                        <a:rPr lang="en-US" sz="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Reform</a:t>
                      </a:r>
                      <a:r>
                        <a:rPr lang="en-US" sz="1400" baseline="0" dirty="0" smtClean="0">
                          <a:effectLst/>
                          <a:latin typeface="Cambria" panose="02040503050406030204" pitchFamily="18" charset="0"/>
                          <a:ea typeface="Calibri" panose="020F0502020204030204" pitchFamily="34" charset="0"/>
                          <a:cs typeface="Times New Roman" panose="02020603050405020304" pitchFamily="18" charset="0"/>
                        </a:rPr>
                        <a:t> Solid Waste Advisory Committee to include more equitable representation and trauma informed practices (include youth representation).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Staff</a:t>
                      </a:r>
                    </a:p>
                    <a:p>
                      <a:pPr marL="0" marR="0" algn="ctr">
                        <a:lnSpc>
                          <a:spcPct val="115000"/>
                        </a:lnSpc>
                        <a:spcBef>
                          <a:spcPts val="0"/>
                        </a:spcBef>
                        <a:spcAft>
                          <a:spcPts val="1000"/>
                        </a:spcAft>
                      </a:pPr>
                      <a:r>
                        <a:rPr lang="en-US" sz="14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Staff</a:t>
                      </a:r>
                    </a:p>
                    <a:p>
                      <a:pPr marL="0" marR="0" algn="ctr">
                        <a:lnSpc>
                          <a:spcPct val="115000"/>
                        </a:lnSpc>
                        <a:spcBef>
                          <a:spcPts val="0"/>
                        </a:spcBef>
                        <a:spcAft>
                          <a:spcPts val="1000"/>
                        </a:spcAft>
                      </a:pPr>
                      <a:r>
                        <a:rPr lang="en-US" sz="14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Staff</a:t>
                      </a:r>
                    </a:p>
                    <a:p>
                      <a:pPr marL="0" marR="0" algn="ctr">
                        <a:lnSpc>
                          <a:spcPct val="115000"/>
                        </a:lnSpc>
                        <a:spcBef>
                          <a:spcPts val="0"/>
                        </a:spcBef>
                        <a:spcAft>
                          <a:spcPts val="1000"/>
                        </a:spcAft>
                      </a:pPr>
                      <a:r>
                        <a:rPr lang="en-US" sz="1400" dirty="0" smtClean="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408" marB="7408">
                    <a:lnL>
                      <a:noFill/>
                    </a:lnL>
                    <a:lnR>
                      <a:noFill/>
                    </a:lnR>
                    <a:lnT>
                      <a:noFill/>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385644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926663" y="2238528"/>
            <a:ext cx="6372772" cy="3962400"/>
          </a:xfrm>
        </p:spPr>
        <p:txBody>
          <a:bodyPr>
            <a:normAutofit/>
          </a:bodyPr>
          <a:lstStyle/>
          <a:p>
            <a:r>
              <a:rPr lang="en-US" sz="2800" dirty="0" smtClean="0">
                <a:latin typeface="Cambria" panose="02040503050406030204" pitchFamily="18" charset="0"/>
              </a:rPr>
              <a:t>Input from Regional Waste Advisory Committee</a:t>
            </a:r>
          </a:p>
          <a:p>
            <a:r>
              <a:rPr lang="en-US" sz="2800" dirty="0" smtClean="0">
                <a:latin typeface="Cambria" panose="02040503050406030204" pitchFamily="18" charset="0"/>
              </a:rPr>
              <a:t>Participation of community members and community-based organization</a:t>
            </a:r>
            <a:endParaRPr lang="en-US" sz="2800" dirty="0">
              <a:latin typeface="Cambria" panose="02040503050406030204" pitchFamily="18" charset="0"/>
            </a:endParaRPr>
          </a:p>
        </p:txBody>
      </p:sp>
      <p:sp>
        <p:nvSpPr>
          <p:cNvPr id="5" name="Title 4"/>
          <p:cNvSpPr>
            <a:spLocks noGrp="1"/>
          </p:cNvSpPr>
          <p:nvPr>
            <p:ph type="title"/>
          </p:nvPr>
        </p:nvSpPr>
        <p:spPr>
          <a:xfrm>
            <a:off x="670560" y="635350"/>
            <a:ext cx="6217920" cy="685800"/>
          </a:xfrm>
        </p:spPr>
        <p:txBody>
          <a:bodyPr>
            <a:noAutofit/>
          </a:bodyPr>
          <a:lstStyle/>
          <a:p>
            <a:r>
              <a:rPr lang="en-US" sz="4000" b="0" dirty="0" smtClean="0">
                <a:solidFill>
                  <a:srgbClr val="4BACC6"/>
                </a:solidFill>
                <a:latin typeface="Cambria" panose="02040503050406030204" pitchFamily="18" charset="0"/>
              </a:rPr>
              <a:t>Equity guides plan implementation</a:t>
            </a:r>
            <a:endParaRPr lang="en-US" sz="4000" b="0" dirty="0">
              <a:solidFill>
                <a:srgbClr val="4BACC6"/>
              </a:solidFill>
              <a:latin typeface="Cambria" panose="02040503050406030204" pitchFamily="18" charset="0"/>
            </a:endParaRPr>
          </a:p>
        </p:txBody>
      </p:sp>
      <p:cxnSp>
        <p:nvCxnSpPr>
          <p:cNvPr id="7" name="Straight Connector 6">
            <a:extLst>
              <a:ext uri="{FF2B5EF4-FFF2-40B4-BE49-F238E27FC236}">
                <a16:creationId xmlns:a16="http://schemas.microsoft.com/office/drawing/2014/main" xmlns="" id="{E3F9875D-F9B3-4A4E-A6EF-9FB45CFB53BF}"/>
              </a:ext>
            </a:extLst>
          </p:cNvPr>
          <p:cNvCxnSpPr>
            <a:cxnSpLocks/>
          </p:cNvCxnSpPr>
          <p:nvPr/>
        </p:nvCxnSpPr>
        <p:spPr>
          <a:xfrm>
            <a:off x="638944" y="2112054"/>
            <a:ext cx="18217" cy="210767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9"/>
          </p:nvPr>
        </p:nvSpPr>
        <p:spPr/>
      </p:sp>
      <p:pic>
        <p:nvPicPr>
          <p:cNvPr id="4" name="Picture 3"/>
          <p:cNvPicPr>
            <a:picLocks noChangeAspect="1"/>
          </p:cNvPicPr>
          <p:nvPr/>
        </p:nvPicPr>
        <p:blipFill>
          <a:blip r:embed="rId3"/>
          <a:stretch>
            <a:fillRect/>
          </a:stretch>
        </p:blipFill>
        <p:spPr>
          <a:xfrm>
            <a:off x="7702418" y="0"/>
            <a:ext cx="4489582" cy="6858000"/>
          </a:xfrm>
          <a:prstGeom prst="rect">
            <a:avLst/>
          </a:prstGeom>
        </p:spPr>
      </p:pic>
    </p:spTree>
    <p:extLst>
      <p:ext uri="{BB962C8B-B14F-4D97-AF65-F5344CB8AC3E}">
        <p14:creationId xmlns:p14="http://schemas.microsoft.com/office/powerpoint/2010/main" val="63121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082209" y="1858754"/>
            <a:ext cx="6085840" cy="3810000"/>
          </a:xfrm>
        </p:spPr>
        <p:txBody>
          <a:bodyPr>
            <a:normAutofit/>
          </a:bodyPr>
          <a:lstStyle/>
          <a:p>
            <a:r>
              <a:rPr lang="en-US" sz="2800" dirty="0" smtClean="0">
                <a:latin typeface="Cambria" panose="02040503050406030204" pitchFamily="18" charset="0"/>
              </a:rPr>
              <a:t>Identify priority actions </a:t>
            </a:r>
          </a:p>
          <a:p>
            <a:r>
              <a:rPr lang="en-US" sz="2800" dirty="0" smtClean="0">
                <a:latin typeface="Cambria" panose="02040503050406030204" pitchFamily="18" charset="0"/>
              </a:rPr>
              <a:t>Identify roles for action implementation </a:t>
            </a:r>
            <a:endParaRPr lang="en-US" sz="2800" dirty="0">
              <a:latin typeface="Cambria" panose="02040503050406030204" pitchFamily="18" charset="0"/>
            </a:endParaRPr>
          </a:p>
          <a:p>
            <a:r>
              <a:rPr lang="en-US" sz="2800" dirty="0" smtClean="0">
                <a:latin typeface="Cambria" panose="02040503050406030204" pitchFamily="18" charset="0"/>
              </a:rPr>
              <a:t>Estimate resource needs to inform budgeting </a:t>
            </a:r>
            <a:endParaRPr lang="en-US" sz="2800" dirty="0">
              <a:latin typeface="Cambria" panose="02040503050406030204" pitchFamily="18" charset="0"/>
            </a:endParaRPr>
          </a:p>
          <a:p>
            <a:r>
              <a:rPr lang="en-US" sz="2800" dirty="0" smtClean="0">
                <a:latin typeface="Cambria" panose="02040503050406030204" pitchFamily="18" charset="0"/>
              </a:rPr>
              <a:t>Develop implementation agreements </a:t>
            </a:r>
            <a:endParaRPr lang="en-US" sz="2800" dirty="0">
              <a:latin typeface="Cambria" panose="02040503050406030204" pitchFamily="18" charset="0"/>
            </a:endParaRPr>
          </a:p>
          <a:p>
            <a:endParaRPr lang="en-US" sz="2133" dirty="0">
              <a:latin typeface="Cambria" panose="02040503050406030204" pitchFamily="18" charset="0"/>
            </a:endParaRPr>
          </a:p>
        </p:txBody>
      </p:sp>
      <p:sp>
        <p:nvSpPr>
          <p:cNvPr id="3" name="Title 2"/>
          <p:cNvSpPr>
            <a:spLocks noGrp="1"/>
          </p:cNvSpPr>
          <p:nvPr>
            <p:ph type="title"/>
          </p:nvPr>
        </p:nvSpPr>
        <p:spPr>
          <a:xfrm>
            <a:off x="469461" y="501869"/>
            <a:ext cx="6388539" cy="685800"/>
          </a:xfrm>
        </p:spPr>
        <p:txBody>
          <a:bodyPr>
            <a:noAutofit/>
          </a:bodyPr>
          <a:lstStyle/>
          <a:p>
            <a:r>
              <a:rPr lang="en-US" sz="4000" b="0" dirty="0" smtClean="0">
                <a:solidFill>
                  <a:schemeClr val="accent5"/>
                </a:solidFill>
                <a:latin typeface="Cambria" panose="02040503050406030204" pitchFamily="18" charset="0"/>
              </a:rPr>
              <a:t>Work Plan Purpose </a:t>
            </a:r>
            <a:endParaRPr lang="en-US" sz="4000" b="0" dirty="0">
              <a:solidFill>
                <a:schemeClr val="accent5"/>
              </a:solidFill>
              <a:latin typeface="Cambria" panose="02040503050406030204" pitchFamily="18" charset="0"/>
            </a:endParaRPr>
          </a:p>
        </p:txBody>
      </p:sp>
      <p:pic>
        <p:nvPicPr>
          <p:cNvPr id="4" name="Picture 3"/>
          <p:cNvPicPr>
            <a:picLocks noChangeAspect="1"/>
          </p:cNvPicPr>
          <p:nvPr/>
        </p:nvPicPr>
        <p:blipFill>
          <a:blip r:embed="rId3"/>
          <a:stretch>
            <a:fillRect/>
          </a:stretch>
        </p:blipFill>
        <p:spPr>
          <a:xfrm>
            <a:off x="7478098" y="0"/>
            <a:ext cx="4713902" cy="6858000"/>
          </a:xfrm>
          <a:prstGeom prst="rect">
            <a:avLst/>
          </a:prstGeom>
        </p:spPr>
      </p:pic>
      <p:cxnSp>
        <p:nvCxnSpPr>
          <p:cNvPr id="5" name="Straight Connector 4">
            <a:extLst>
              <a:ext uri="{FF2B5EF4-FFF2-40B4-BE49-F238E27FC236}">
                <a16:creationId xmlns:a16="http://schemas.microsoft.com/office/drawing/2014/main" xmlns="" id="{E3F9875D-F9B3-4A4E-A6EF-9FB45CFB53BF}"/>
              </a:ext>
            </a:extLst>
          </p:cNvPr>
          <p:cNvCxnSpPr>
            <a:cxnSpLocks/>
          </p:cNvCxnSpPr>
          <p:nvPr/>
        </p:nvCxnSpPr>
        <p:spPr>
          <a:xfrm>
            <a:off x="749300" y="1795167"/>
            <a:ext cx="15240" cy="326766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0" y="6251510"/>
            <a:ext cx="475861" cy="338554"/>
          </a:xfrm>
          <a:prstGeom prst="rect">
            <a:avLst/>
          </a:prstGeom>
          <a:noFill/>
        </p:spPr>
        <p:txBody>
          <a:bodyPr wrap="square" rtlCol="0">
            <a:spAutoFit/>
          </a:bodyPr>
          <a:lstStyle/>
          <a:p>
            <a:r>
              <a:rPr lang="en-US" sz="1600" dirty="0" smtClean="0"/>
              <a:t>12</a:t>
            </a:r>
            <a:endParaRPr lang="en-US" sz="1600" dirty="0"/>
          </a:p>
        </p:txBody>
      </p:sp>
    </p:spTree>
    <p:extLst>
      <p:ext uri="{BB962C8B-B14F-4D97-AF65-F5344CB8AC3E}">
        <p14:creationId xmlns:p14="http://schemas.microsoft.com/office/powerpoint/2010/main" val="2783827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3849" y="432041"/>
            <a:ext cx="10387724" cy="685800"/>
          </a:xfrm>
        </p:spPr>
        <p:txBody>
          <a:bodyPr>
            <a:noAutofit/>
          </a:bodyPr>
          <a:lstStyle/>
          <a:p>
            <a:r>
              <a:rPr lang="en-US" sz="4000" b="0" dirty="0" smtClean="0">
                <a:solidFill>
                  <a:schemeClr val="accent5"/>
                </a:solidFill>
                <a:latin typeface="Cambria" panose="02040503050406030204" pitchFamily="18" charset="0"/>
              </a:rPr>
              <a:t>Regional </a:t>
            </a:r>
            <a:r>
              <a:rPr lang="en-US" sz="4000" b="0" dirty="0">
                <a:solidFill>
                  <a:schemeClr val="accent5"/>
                </a:solidFill>
                <a:latin typeface="Cambria" panose="02040503050406030204" pitchFamily="18" charset="0"/>
              </a:rPr>
              <a:t>FY </a:t>
            </a:r>
            <a:r>
              <a:rPr lang="en-US" sz="4000" b="0" dirty="0" smtClean="0">
                <a:solidFill>
                  <a:schemeClr val="accent5"/>
                </a:solidFill>
                <a:latin typeface="Cambria" panose="02040503050406030204" pitchFamily="18" charset="0"/>
              </a:rPr>
              <a:t>20-23 Work Plan </a:t>
            </a:r>
            <a:br>
              <a:rPr lang="en-US" sz="4000" b="0" dirty="0" smtClean="0">
                <a:solidFill>
                  <a:schemeClr val="accent5"/>
                </a:solidFill>
                <a:latin typeface="Cambria" panose="02040503050406030204" pitchFamily="18" charset="0"/>
              </a:rPr>
            </a:br>
            <a:r>
              <a:rPr lang="en-US" sz="4000" b="0" dirty="0" smtClean="0">
                <a:solidFill>
                  <a:schemeClr val="accent5"/>
                </a:solidFill>
                <a:latin typeface="Cambria" panose="02040503050406030204" pitchFamily="18" charset="0"/>
              </a:rPr>
              <a:t>Process and Timeline  </a:t>
            </a:r>
            <a:endParaRPr lang="en-US" sz="4000" b="0" dirty="0">
              <a:solidFill>
                <a:schemeClr val="accent5"/>
              </a:solidFill>
              <a:latin typeface="Cambria" panose="02040503050406030204" pitchFamily="18" charset="0"/>
            </a:endParaRPr>
          </a:p>
        </p:txBody>
      </p:sp>
      <p:graphicFrame>
        <p:nvGraphicFramePr>
          <p:cNvPr id="11" name="Diagram 10"/>
          <p:cNvGraphicFramePr/>
          <p:nvPr>
            <p:extLst>
              <p:ext uri="{D42A27DB-BD31-4B8C-83A1-F6EECF244321}">
                <p14:modId xmlns:p14="http://schemas.microsoft.com/office/powerpoint/2010/main" val="4293325603"/>
              </p:ext>
            </p:extLst>
          </p:nvPr>
        </p:nvGraphicFramePr>
        <p:xfrm>
          <a:off x="1064172" y="2531483"/>
          <a:ext cx="10287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2"/>
          <p:cNvSpPr>
            <a:spLocks noChangeArrowheads="1"/>
          </p:cNvSpPr>
          <p:nvPr/>
        </p:nvSpPr>
        <p:spPr bwMode="auto">
          <a:xfrm>
            <a:off x="3506251" y="2404220"/>
            <a:ext cx="1020762" cy="1012826"/>
          </a:xfrm>
          <a:prstGeom prst="ellipse">
            <a:avLst/>
          </a:prstGeom>
          <a:solidFill>
            <a:srgbClr val="622423"/>
          </a:solidFill>
          <a:ln w="38100">
            <a:no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cs typeface="Arial" pitchFamily="34" charset="0"/>
              </a:rPr>
              <a:t>WE ARE HERE</a:t>
            </a:r>
            <a:endParaRPr kumimoji="0" lang="en-US" sz="54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5772894"/>
              </p:ext>
            </p:extLst>
          </p:nvPr>
        </p:nvGraphicFramePr>
        <p:xfrm>
          <a:off x="1064172" y="4428229"/>
          <a:ext cx="10139855" cy="1630680"/>
        </p:xfrm>
        <a:graphic>
          <a:graphicData uri="http://schemas.openxmlformats.org/drawingml/2006/table">
            <a:tbl>
              <a:tblPr/>
              <a:tblGrid>
                <a:gridCol w="3381123"/>
                <a:gridCol w="3384638"/>
                <a:gridCol w="3374094"/>
              </a:tblGrid>
              <a:tr h="280931">
                <a:tc>
                  <a:txBody>
                    <a:bodyPr/>
                    <a:lstStyle/>
                    <a:p>
                      <a:pPr marL="0" marR="0" algn="l">
                        <a:lnSpc>
                          <a:spcPct val="115000"/>
                        </a:lnSpc>
                        <a:spcBef>
                          <a:spcPts val="0"/>
                        </a:spcBef>
                        <a:spcAft>
                          <a:spcPts val="600"/>
                        </a:spcAft>
                      </a:pPr>
                      <a:r>
                        <a:rPr lang="en-US" sz="2000" b="1" i="0" dirty="0" smtClean="0">
                          <a:solidFill>
                            <a:schemeClr val="accent1">
                              <a:lumMod val="50000"/>
                            </a:schemeClr>
                          </a:solidFill>
                          <a:latin typeface="+mj-lt"/>
                          <a:ea typeface="Calibri"/>
                          <a:cs typeface="Times New Roman"/>
                        </a:rPr>
                        <a:t>Aug</a:t>
                      </a:r>
                      <a:r>
                        <a:rPr lang="en-US" sz="2000" b="1" i="0" baseline="0" dirty="0" smtClean="0">
                          <a:solidFill>
                            <a:schemeClr val="accent1">
                              <a:lumMod val="50000"/>
                            </a:schemeClr>
                          </a:solidFill>
                          <a:latin typeface="+mj-lt"/>
                          <a:ea typeface="Calibri"/>
                          <a:cs typeface="Times New Roman"/>
                        </a:rPr>
                        <a:t> 2020- Dec 2020</a:t>
                      </a:r>
                      <a:endParaRPr lang="en-US" sz="3200" b="1" i="0" dirty="0">
                        <a:solidFill>
                          <a:schemeClr val="accent1">
                            <a:lumMod val="50000"/>
                          </a:schemeClr>
                        </a:solidFill>
                        <a:latin typeface="+mj-lt"/>
                        <a:ea typeface="Calibri"/>
                        <a:cs typeface="Times New Roman"/>
                      </a:endParaRPr>
                    </a:p>
                  </a:txBody>
                  <a:tcPr marL="60994" marR="60994" marT="0" marB="0">
                    <a:lnL>
                      <a:noFill/>
                    </a:lnL>
                    <a:lnR>
                      <a:noFill/>
                    </a:lnR>
                    <a:lnT>
                      <a:noFill/>
                    </a:lnT>
                    <a:lnB>
                      <a:noFill/>
                    </a:lnB>
                  </a:tcPr>
                </a:tc>
                <a:tc>
                  <a:txBody>
                    <a:bodyPr/>
                    <a:lstStyle/>
                    <a:p>
                      <a:pPr marL="0" marR="0" algn="l">
                        <a:lnSpc>
                          <a:spcPct val="115000"/>
                        </a:lnSpc>
                        <a:spcBef>
                          <a:spcPts val="0"/>
                        </a:spcBef>
                        <a:spcAft>
                          <a:spcPts val="600"/>
                        </a:spcAft>
                      </a:pPr>
                      <a:r>
                        <a:rPr lang="en-US" sz="2000" b="1" i="0" dirty="0" smtClean="0">
                          <a:solidFill>
                            <a:schemeClr val="accent1">
                              <a:lumMod val="50000"/>
                            </a:schemeClr>
                          </a:solidFill>
                          <a:latin typeface="+mj-lt"/>
                          <a:ea typeface="Calibri"/>
                          <a:cs typeface="Times New Roman"/>
                        </a:rPr>
                        <a:t>Dec 2020-</a:t>
                      </a:r>
                      <a:r>
                        <a:rPr lang="en-US" sz="2000" b="1" i="0" baseline="0" dirty="0" smtClean="0">
                          <a:solidFill>
                            <a:schemeClr val="accent1">
                              <a:lumMod val="50000"/>
                            </a:schemeClr>
                          </a:solidFill>
                          <a:latin typeface="+mj-lt"/>
                          <a:ea typeface="Calibri"/>
                          <a:cs typeface="Times New Roman"/>
                        </a:rPr>
                        <a:t> Feb 2020</a:t>
                      </a:r>
                      <a:endParaRPr lang="en-US" sz="3200" b="1" i="0" dirty="0">
                        <a:solidFill>
                          <a:schemeClr val="accent1">
                            <a:lumMod val="50000"/>
                          </a:schemeClr>
                        </a:solidFill>
                        <a:latin typeface="+mj-lt"/>
                        <a:ea typeface="Calibri"/>
                        <a:cs typeface="Times New Roman"/>
                      </a:endParaRPr>
                    </a:p>
                  </a:txBody>
                  <a:tcPr marL="60994" marR="60994" marT="0" marB="0">
                    <a:lnL>
                      <a:noFill/>
                    </a:lnL>
                    <a:lnR>
                      <a:noFill/>
                    </a:lnR>
                    <a:lnT>
                      <a:noFill/>
                    </a:lnT>
                    <a:lnB>
                      <a:noFill/>
                    </a:lnB>
                  </a:tcPr>
                </a:tc>
                <a:tc>
                  <a:txBody>
                    <a:bodyPr/>
                    <a:lstStyle/>
                    <a:p>
                      <a:pPr marL="0" marR="0" algn="l">
                        <a:lnSpc>
                          <a:spcPct val="115000"/>
                        </a:lnSpc>
                        <a:spcBef>
                          <a:spcPts val="0"/>
                        </a:spcBef>
                        <a:spcAft>
                          <a:spcPts val="600"/>
                        </a:spcAft>
                      </a:pPr>
                      <a:r>
                        <a:rPr lang="en-US" sz="2000" b="1" i="0" dirty="0" smtClean="0">
                          <a:solidFill>
                            <a:schemeClr val="accent1">
                              <a:lumMod val="50000"/>
                            </a:schemeClr>
                          </a:solidFill>
                          <a:latin typeface="+mj-lt"/>
                          <a:ea typeface="Calibri"/>
                          <a:cs typeface="Times New Roman"/>
                        </a:rPr>
                        <a:t>Feb 2021</a:t>
                      </a:r>
                      <a:r>
                        <a:rPr lang="en-US" sz="2000" b="1" i="0" baseline="0" dirty="0" smtClean="0">
                          <a:solidFill>
                            <a:schemeClr val="accent1">
                              <a:lumMod val="50000"/>
                            </a:schemeClr>
                          </a:solidFill>
                          <a:latin typeface="+mj-lt"/>
                          <a:ea typeface="Calibri"/>
                          <a:cs typeface="Times New Roman"/>
                        </a:rPr>
                        <a:t>- April 2021 </a:t>
                      </a:r>
                      <a:endParaRPr lang="en-US" sz="3200" b="1" i="0" dirty="0">
                        <a:solidFill>
                          <a:schemeClr val="accent1">
                            <a:lumMod val="50000"/>
                          </a:schemeClr>
                        </a:solidFill>
                        <a:latin typeface="+mj-lt"/>
                        <a:ea typeface="Calibri"/>
                        <a:cs typeface="Times New Roman"/>
                      </a:endParaRPr>
                    </a:p>
                  </a:txBody>
                  <a:tcPr marL="60994" marR="60994" marT="0" marB="0">
                    <a:lnL>
                      <a:noFill/>
                    </a:lnL>
                    <a:lnR>
                      <a:noFill/>
                    </a:lnR>
                    <a:lnT>
                      <a:noFill/>
                    </a:lnT>
                    <a:lnB>
                      <a:noFill/>
                    </a:lnB>
                  </a:tcPr>
                </a:tc>
              </a:tr>
              <a:tr h="568142">
                <a:tc>
                  <a:txBody>
                    <a:bodyPr/>
                    <a:lstStyle/>
                    <a:p>
                      <a:pPr lvl="0"/>
                      <a:r>
                        <a:rPr lang="en-US" sz="1800" kern="1200" dirty="0" smtClean="0">
                          <a:solidFill>
                            <a:schemeClr val="tx2">
                              <a:lumMod val="50000"/>
                            </a:schemeClr>
                          </a:solidFill>
                          <a:effectLst/>
                          <a:latin typeface="+mn-lt"/>
                          <a:ea typeface="+mn-ea"/>
                          <a:cs typeface="+mn-cs"/>
                        </a:rPr>
                        <a:t>Draft action</a:t>
                      </a:r>
                      <a:r>
                        <a:rPr lang="en-US" sz="1800" kern="1200" baseline="0" dirty="0" smtClean="0">
                          <a:solidFill>
                            <a:schemeClr val="tx2">
                              <a:lumMod val="50000"/>
                            </a:schemeClr>
                          </a:solidFill>
                          <a:effectLst/>
                          <a:latin typeface="+mn-lt"/>
                          <a:ea typeface="+mn-ea"/>
                          <a:cs typeface="+mn-cs"/>
                        </a:rPr>
                        <a:t> list </a:t>
                      </a:r>
                      <a:endParaRPr lang="en-US" sz="1800" kern="1200" dirty="0" smtClean="0">
                        <a:solidFill>
                          <a:schemeClr val="tx2">
                            <a:lumMod val="50000"/>
                          </a:schemeClr>
                        </a:solidFill>
                        <a:effectLst/>
                        <a:latin typeface="+mn-lt"/>
                        <a:ea typeface="+mn-ea"/>
                        <a:cs typeface="+mn-cs"/>
                      </a:endParaRPr>
                    </a:p>
                    <a:p>
                      <a:pPr lvl="0"/>
                      <a:r>
                        <a:rPr lang="en-US" sz="1800" kern="1200" dirty="0" smtClean="0">
                          <a:solidFill>
                            <a:schemeClr val="tx2">
                              <a:lumMod val="50000"/>
                            </a:schemeClr>
                          </a:solidFill>
                          <a:effectLst/>
                          <a:latin typeface="+mn-lt"/>
                          <a:ea typeface="+mn-ea"/>
                          <a:cs typeface="+mn-cs"/>
                        </a:rPr>
                        <a:t>RWAC review and input</a:t>
                      </a:r>
                    </a:p>
                    <a:p>
                      <a:pPr algn="l"/>
                      <a:endParaRPr lang="en-US" sz="1200" b="0" i="0" kern="1200" dirty="0" smtClean="0">
                        <a:solidFill>
                          <a:schemeClr val="tx2">
                            <a:lumMod val="50000"/>
                          </a:schemeClr>
                        </a:solidFill>
                        <a:latin typeface="+mj-lt"/>
                        <a:ea typeface="+mn-ea"/>
                        <a:cs typeface="+mn-cs"/>
                      </a:endParaRPr>
                    </a:p>
                    <a:p>
                      <a:pPr algn="l"/>
                      <a:endParaRPr lang="en-US" sz="1200" b="0" i="0" kern="1200" dirty="0" smtClean="0">
                        <a:solidFill>
                          <a:schemeClr val="tx2">
                            <a:lumMod val="50000"/>
                          </a:schemeClr>
                        </a:solidFill>
                        <a:latin typeface="+mj-lt"/>
                        <a:ea typeface="+mn-ea"/>
                        <a:cs typeface="+mn-cs"/>
                      </a:endParaRPr>
                    </a:p>
                    <a:p>
                      <a:pPr algn="l"/>
                      <a:endParaRPr lang="en-US" sz="1200" b="0" i="0" kern="1200" dirty="0" smtClean="0">
                        <a:solidFill>
                          <a:schemeClr val="tx2">
                            <a:lumMod val="50000"/>
                          </a:schemeClr>
                        </a:solidFill>
                        <a:latin typeface="+mj-lt"/>
                        <a:ea typeface="+mn-ea"/>
                        <a:cs typeface="+mn-cs"/>
                      </a:endParaRPr>
                    </a:p>
                    <a:p>
                      <a:pPr algn="l"/>
                      <a:endParaRPr lang="en-US" sz="1200" b="0" i="0" kern="1200" dirty="0" smtClean="0">
                        <a:solidFill>
                          <a:schemeClr val="tx2">
                            <a:lumMod val="50000"/>
                          </a:schemeClr>
                        </a:solidFill>
                        <a:latin typeface="+mj-lt"/>
                        <a:ea typeface="+mn-ea"/>
                        <a:cs typeface="+mn-cs"/>
                      </a:endParaRPr>
                    </a:p>
                  </a:txBody>
                  <a:tcPr marL="60994" marR="60994" marT="0" marB="0">
                    <a:lnL>
                      <a:noFill/>
                    </a:lnL>
                    <a:lnR>
                      <a:noFill/>
                    </a:lnR>
                    <a:lnT>
                      <a:noFill/>
                    </a:lnT>
                    <a:lnB>
                      <a:noFill/>
                    </a:lnB>
                  </a:tcPr>
                </a:tc>
                <a:tc>
                  <a:txBody>
                    <a:bodyPr/>
                    <a:lstStyle/>
                    <a:p>
                      <a:pPr lvl="0"/>
                      <a:r>
                        <a:rPr lang="en-US" sz="1800" kern="1200" dirty="0" smtClean="0">
                          <a:solidFill>
                            <a:schemeClr val="tx2">
                              <a:lumMod val="50000"/>
                            </a:schemeClr>
                          </a:solidFill>
                          <a:effectLst/>
                          <a:latin typeface="+mn-lt"/>
                          <a:ea typeface="+mn-ea"/>
                          <a:cs typeface="+mn-cs"/>
                        </a:rPr>
                        <a:t>Draft work plan</a:t>
                      </a:r>
                    </a:p>
                    <a:p>
                      <a:pPr lvl="0"/>
                      <a:r>
                        <a:rPr lang="en-US" sz="1800" kern="1200" dirty="0" smtClean="0">
                          <a:solidFill>
                            <a:schemeClr val="tx2">
                              <a:lumMod val="50000"/>
                            </a:schemeClr>
                          </a:solidFill>
                          <a:effectLst/>
                          <a:latin typeface="+mn-lt"/>
                          <a:ea typeface="+mn-ea"/>
                          <a:cs typeface="+mn-cs"/>
                        </a:rPr>
                        <a:t>RWAC review and input</a:t>
                      </a:r>
                    </a:p>
                    <a:p>
                      <a:pPr lvl="0"/>
                      <a:r>
                        <a:rPr lang="en-US" sz="1800" kern="1200" dirty="0" smtClean="0">
                          <a:solidFill>
                            <a:schemeClr val="tx2">
                              <a:lumMod val="50000"/>
                            </a:schemeClr>
                          </a:solidFill>
                          <a:effectLst/>
                          <a:latin typeface="+mn-lt"/>
                          <a:ea typeface="+mn-ea"/>
                          <a:cs typeface="+mn-cs"/>
                        </a:rPr>
                        <a:t>Final work plan</a:t>
                      </a:r>
                    </a:p>
                    <a:p>
                      <a:pPr marL="0" marR="0" algn="l">
                        <a:lnSpc>
                          <a:spcPct val="115000"/>
                        </a:lnSpc>
                        <a:spcBef>
                          <a:spcPts val="0"/>
                        </a:spcBef>
                        <a:spcAft>
                          <a:spcPts val="600"/>
                        </a:spcAft>
                      </a:pPr>
                      <a:endParaRPr lang="en-US" sz="1200" b="0" i="0" dirty="0">
                        <a:solidFill>
                          <a:schemeClr val="tx2">
                            <a:lumMod val="50000"/>
                          </a:schemeClr>
                        </a:solidFill>
                        <a:latin typeface="+mj-lt"/>
                        <a:ea typeface="Calibri"/>
                        <a:cs typeface="Times New Roman"/>
                      </a:endParaRPr>
                    </a:p>
                  </a:txBody>
                  <a:tcPr marL="60994" marR="60994" marT="0" marB="0">
                    <a:lnL>
                      <a:noFill/>
                    </a:lnL>
                    <a:lnR>
                      <a:noFill/>
                    </a:lnR>
                    <a:lnT>
                      <a:noFill/>
                    </a:lnT>
                    <a:lnB>
                      <a:noFill/>
                    </a:lnB>
                  </a:tcPr>
                </a:tc>
                <a:tc>
                  <a:txBody>
                    <a:bodyPr/>
                    <a:lstStyle/>
                    <a:p>
                      <a:pPr lvl="0"/>
                      <a:r>
                        <a:rPr lang="en-US" sz="1800" kern="1200" dirty="0" smtClean="0">
                          <a:solidFill>
                            <a:schemeClr val="tx2">
                              <a:lumMod val="50000"/>
                            </a:schemeClr>
                          </a:solidFill>
                          <a:effectLst/>
                          <a:latin typeface="+mn-lt"/>
                          <a:ea typeface="+mn-ea"/>
                          <a:cs typeface="+mn-cs"/>
                        </a:rPr>
                        <a:t>Decision-making &amp; information sharing agreements</a:t>
                      </a:r>
                    </a:p>
                    <a:p>
                      <a:pPr lvl="0"/>
                      <a:r>
                        <a:rPr lang="en-US" sz="1800" kern="1200" dirty="0" smtClean="0">
                          <a:solidFill>
                            <a:schemeClr val="tx2">
                              <a:lumMod val="50000"/>
                            </a:schemeClr>
                          </a:solidFill>
                          <a:effectLst/>
                          <a:latin typeface="+mn-lt"/>
                          <a:ea typeface="+mn-ea"/>
                          <a:cs typeface="+mn-cs"/>
                        </a:rPr>
                        <a:t>RWAC update </a:t>
                      </a:r>
                    </a:p>
                    <a:p>
                      <a:pPr marL="0" marR="0" algn="l">
                        <a:lnSpc>
                          <a:spcPct val="115000"/>
                        </a:lnSpc>
                        <a:spcBef>
                          <a:spcPts val="0"/>
                        </a:spcBef>
                        <a:spcAft>
                          <a:spcPts val="600"/>
                        </a:spcAft>
                      </a:pPr>
                      <a:endParaRPr lang="en-US" sz="1200" b="0" i="0" kern="1200" dirty="0" smtClean="0">
                        <a:solidFill>
                          <a:schemeClr val="tx2">
                            <a:lumMod val="50000"/>
                          </a:schemeClr>
                        </a:solidFill>
                        <a:latin typeface="+mj-lt"/>
                        <a:ea typeface="+mn-ea"/>
                        <a:cs typeface="+mn-cs"/>
                      </a:endParaRPr>
                    </a:p>
                  </a:txBody>
                  <a:tcPr marL="60994" marR="60994" marT="0" marB="0">
                    <a:lnL>
                      <a:noFill/>
                    </a:lnL>
                    <a:lnR>
                      <a:noFill/>
                    </a:lnR>
                    <a:lnT>
                      <a:noFill/>
                    </a:lnT>
                    <a:lnB>
                      <a:noFill/>
                    </a:lnB>
                  </a:tcPr>
                </a:tc>
              </a:tr>
            </a:tbl>
          </a:graphicData>
        </a:graphic>
      </p:graphicFrame>
    </p:spTree>
    <p:extLst>
      <p:ext uri="{BB962C8B-B14F-4D97-AF65-F5344CB8AC3E}">
        <p14:creationId xmlns:p14="http://schemas.microsoft.com/office/powerpoint/2010/main" val="1330607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0" dirty="0" smtClean="0">
                <a:solidFill>
                  <a:schemeClr val="accent1"/>
                </a:solidFill>
                <a:latin typeface="Cambria" panose="02040503050406030204" pitchFamily="18" charset="0"/>
              </a:rPr>
              <a:t>Regional Waste Advisory Committee </a:t>
            </a:r>
            <a:br>
              <a:rPr lang="en-US" b="0" dirty="0" smtClean="0">
                <a:solidFill>
                  <a:schemeClr val="accent1"/>
                </a:solidFill>
                <a:latin typeface="Cambria" panose="02040503050406030204" pitchFamily="18" charset="0"/>
              </a:rPr>
            </a:br>
            <a:r>
              <a:rPr lang="en-US" b="0" dirty="0" smtClean="0">
                <a:solidFill>
                  <a:schemeClr val="accent1"/>
                </a:solidFill>
                <a:latin typeface="Cambria" panose="02040503050406030204" pitchFamily="18" charset="0"/>
              </a:rPr>
              <a:t>Phase 1 Engagement Timeline </a:t>
            </a:r>
            <a:endParaRPr lang="en-US" b="0" dirty="0">
              <a:solidFill>
                <a:schemeClr val="accent1"/>
              </a:solidFill>
              <a:latin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50535800"/>
              </p:ext>
            </p:extLst>
          </p:nvPr>
        </p:nvGraphicFramePr>
        <p:xfrm>
          <a:off x="1645920" y="2160268"/>
          <a:ext cx="8920480" cy="4253391"/>
        </p:xfrm>
        <a:graphic>
          <a:graphicData uri="http://schemas.openxmlformats.org/drawingml/2006/table">
            <a:tbl>
              <a:tblPr firstRow="1" bandRow="1">
                <a:tableStyleId>{5C22544A-7EE6-4342-B048-85BDC9FD1C3A}</a:tableStyleId>
              </a:tblPr>
              <a:tblGrid>
                <a:gridCol w="6675120"/>
                <a:gridCol w="2245360"/>
              </a:tblGrid>
              <a:tr h="564357">
                <a:tc>
                  <a:txBody>
                    <a:bodyPr/>
                    <a:lstStyle/>
                    <a:p>
                      <a:r>
                        <a:rPr lang="en-US" dirty="0" smtClean="0"/>
                        <a:t>Regional Waste Advisory Committee</a:t>
                      </a:r>
                      <a:r>
                        <a:rPr lang="en-US" baseline="0" dirty="0" smtClean="0"/>
                        <a:t> Engagement</a:t>
                      </a:r>
                      <a:endParaRPr lang="en-US" dirty="0"/>
                    </a:p>
                  </a:txBody>
                  <a:tcPr/>
                </a:tc>
                <a:tc>
                  <a:txBody>
                    <a:bodyPr/>
                    <a:lstStyle/>
                    <a:p>
                      <a:r>
                        <a:rPr lang="en-US" dirty="0" smtClean="0"/>
                        <a:t>Timeline</a:t>
                      </a:r>
                      <a:endParaRPr lang="en-US" dirty="0"/>
                    </a:p>
                  </a:txBody>
                  <a:tcPr/>
                </a:tc>
              </a:tr>
              <a:tr h="564357">
                <a:tc>
                  <a:txBody>
                    <a:bodyPr/>
                    <a:lstStyle/>
                    <a:p>
                      <a:r>
                        <a:rPr lang="en-US" dirty="0" smtClean="0"/>
                        <a:t>Informational</a:t>
                      </a:r>
                      <a:r>
                        <a:rPr lang="en-US" baseline="0" dirty="0" smtClean="0"/>
                        <a:t> presentation to committee on process</a:t>
                      </a:r>
                      <a:endParaRPr lang="en-US" dirty="0"/>
                    </a:p>
                  </a:txBody>
                  <a:tcPr anchor="b"/>
                </a:tc>
                <a:tc>
                  <a:txBody>
                    <a:bodyPr/>
                    <a:lstStyle/>
                    <a:p>
                      <a:r>
                        <a:rPr lang="en-US" dirty="0" smtClean="0"/>
                        <a:t>Oct 15</a:t>
                      </a:r>
                    </a:p>
                    <a:p>
                      <a:r>
                        <a:rPr lang="en-US" dirty="0" smtClean="0"/>
                        <a:t>RWAC</a:t>
                      </a:r>
                      <a:r>
                        <a:rPr lang="en-US" baseline="0" dirty="0" smtClean="0"/>
                        <a:t> Meeting</a:t>
                      </a:r>
                      <a:endParaRPr lang="en-US" dirty="0"/>
                    </a:p>
                  </a:txBody>
                  <a:tcPr anchor="b"/>
                </a:tc>
              </a:tr>
              <a:tr h="564357">
                <a:tc>
                  <a:txBody>
                    <a:bodyPr/>
                    <a:lstStyle/>
                    <a:p>
                      <a:r>
                        <a:rPr lang="en-US" dirty="0" smtClean="0"/>
                        <a:t>List</a:t>
                      </a:r>
                      <a:r>
                        <a:rPr lang="en-US" baseline="0" dirty="0" smtClean="0"/>
                        <a:t> of prioritized actions distributed to committee</a:t>
                      </a:r>
                      <a:endParaRPr lang="en-US" dirty="0"/>
                    </a:p>
                  </a:txBody>
                  <a:tcPr anchor="b"/>
                </a:tc>
                <a:tc>
                  <a:txBody>
                    <a:bodyPr/>
                    <a:lstStyle/>
                    <a:p>
                      <a:r>
                        <a:rPr lang="en-US" dirty="0" smtClean="0"/>
                        <a:t>Oct</a:t>
                      </a:r>
                      <a:r>
                        <a:rPr lang="en-US" baseline="0" dirty="0" smtClean="0"/>
                        <a:t> </a:t>
                      </a:r>
                      <a:r>
                        <a:rPr lang="en-US" dirty="0" smtClean="0"/>
                        <a:t>30</a:t>
                      </a:r>
                      <a:endParaRPr lang="en-US" dirty="0"/>
                    </a:p>
                  </a:txBody>
                  <a:tcPr anchor="b"/>
                </a:tc>
              </a:tr>
              <a:tr h="564357">
                <a:tc>
                  <a:txBody>
                    <a:bodyPr/>
                    <a:lstStyle/>
                    <a:p>
                      <a:r>
                        <a:rPr lang="en-US" dirty="0" smtClean="0"/>
                        <a:t>Assistance provided to community members</a:t>
                      </a:r>
                      <a:endParaRPr lang="en-US" dirty="0"/>
                    </a:p>
                  </a:txBody>
                  <a:tcPr anchor="b"/>
                </a:tc>
                <a:tc>
                  <a:txBody>
                    <a:bodyPr/>
                    <a:lstStyle/>
                    <a:p>
                      <a:r>
                        <a:rPr lang="en-US" dirty="0" smtClean="0"/>
                        <a:t>Nov</a:t>
                      </a:r>
                      <a:r>
                        <a:rPr lang="en-US" baseline="0" dirty="0" smtClean="0"/>
                        <a:t> 2-6</a:t>
                      </a:r>
                    </a:p>
                  </a:txBody>
                  <a:tcPr anchor="b"/>
                </a:tc>
              </a:tr>
              <a:tr h="564357">
                <a:tc>
                  <a:txBody>
                    <a:bodyPr/>
                    <a:lstStyle/>
                    <a:p>
                      <a:r>
                        <a:rPr lang="en-US" baseline="0" dirty="0" smtClean="0"/>
                        <a:t>Online survey to solicit input on questions provided</a:t>
                      </a:r>
                      <a:endParaRPr lang="en-US" dirty="0"/>
                    </a:p>
                  </a:txBody>
                  <a:tcPr anchor="b"/>
                </a:tc>
                <a:tc>
                  <a:txBody>
                    <a:bodyPr/>
                    <a:lstStyle/>
                    <a:p>
                      <a:r>
                        <a:rPr lang="en-US" dirty="0" smtClean="0"/>
                        <a:t>Distributed</a:t>
                      </a:r>
                      <a:r>
                        <a:rPr lang="en-US" baseline="0" dirty="0" smtClean="0"/>
                        <a:t> Oct 30</a:t>
                      </a:r>
                    </a:p>
                    <a:p>
                      <a:r>
                        <a:rPr lang="en-US" baseline="0" dirty="0" smtClean="0"/>
                        <a:t>Due Nov 12</a:t>
                      </a:r>
                      <a:endParaRPr lang="en-US" dirty="0"/>
                    </a:p>
                  </a:txBody>
                  <a:tcPr anchor="b"/>
                </a:tc>
              </a:tr>
              <a:tr h="564357">
                <a:tc>
                  <a:txBody>
                    <a:bodyPr/>
                    <a:lstStyle/>
                    <a:p>
                      <a:r>
                        <a:rPr lang="en-US" dirty="0" smtClean="0"/>
                        <a:t>Solicit</a:t>
                      </a:r>
                      <a:r>
                        <a:rPr lang="en-US" baseline="0" dirty="0" smtClean="0"/>
                        <a:t> input from committee</a:t>
                      </a:r>
                      <a:endParaRPr lang="en-US" dirty="0"/>
                    </a:p>
                  </a:txBody>
                  <a:tcPr anchor="b"/>
                </a:tc>
                <a:tc>
                  <a:txBody>
                    <a:bodyPr/>
                    <a:lstStyle/>
                    <a:p>
                      <a:r>
                        <a:rPr lang="en-US" dirty="0" smtClean="0"/>
                        <a:t>Nov 19</a:t>
                      </a:r>
                    </a:p>
                    <a:p>
                      <a:r>
                        <a:rPr lang="en-US" dirty="0" smtClean="0"/>
                        <a:t>RWAC Meeting</a:t>
                      </a:r>
                      <a:endParaRPr lang="en-US" dirty="0"/>
                    </a:p>
                  </a:txBody>
                  <a:tcPr anchor="b"/>
                </a:tc>
              </a:tr>
              <a:tr h="564357">
                <a:tc>
                  <a:txBody>
                    <a:bodyPr/>
                    <a:lstStyle/>
                    <a:p>
                      <a:r>
                        <a:rPr lang="en-US" dirty="0" smtClean="0"/>
                        <a:t>Information presentation to committee on final actions</a:t>
                      </a:r>
                      <a:endParaRPr lang="en-US" dirty="0"/>
                    </a:p>
                  </a:txBody>
                  <a:tcPr anchor="b"/>
                </a:tc>
                <a:tc>
                  <a:txBody>
                    <a:bodyPr/>
                    <a:lstStyle/>
                    <a:p>
                      <a:r>
                        <a:rPr lang="en-US" dirty="0" smtClean="0"/>
                        <a:t>Dec 17</a:t>
                      </a:r>
                    </a:p>
                    <a:p>
                      <a:r>
                        <a:rPr lang="en-US" dirty="0" smtClean="0"/>
                        <a:t>RWAC Meeting</a:t>
                      </a:r>
                      <a:endParaRPr lang="en-US" dirty="0"/>
                    </a:p>
                  </a:txBody>
                  <a:tcPr anchor="b"/>
                </a:tc>
              </a:tr>
            </a:tbl>
          </a:graphicData>
        </a:graphic>
      </p:graphicFrame>
      <p:sp>
        <p:nvSpPr>
          <p:cNvPr id="2" name="Slide Number Placeholder 1"/>
          <p:cNvSpPr>
            <a:spLocks noGrp="1"/>
          </p:cNvSpPr>
          <p:nvPr>
            <p:ph type="sldNum" sz="quarter" idx="12"/>
          </p:nvPr>
        </p:nvSpPr>
        <p:spPr/>
        <p:txBody>
          <a:bodyPr/>
          <a:lstStyle/>
          <a:p>
            <a:fld id="{3EC5F281-3310-4A00-881A-B20317AEE241}" type="slidenum">
              <a:rPr lang="en-US" sz="1600" smtClean="0">
                <a:solidFill>
                  <a:schemeClr val="tx1"/>
                </a:solidFill>
              </a:rPr>
              <a:pPr/>
              <a:t>14</a:t>
            </a:fld>
            <a:endParaRPr lang="en-US" sz="1600" dirty="0">
              <a:solidFill>
                <a:schemeClr val="tx1"/>
              </a:solidFill>
            </a:endParaRPr>
          </a:p>
        </p:txBody>
      </p:sp>
    </p:spTree>
    <p:extLst>
      <p:ext uri="{BB962C8B-B14F-4D97-AF65-F5344CB8AC3E}">
        <p14:creationId xmlns:p14="http://schemas.microsoft.com/office/powerpoint/2010/main" val="358930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59840" y="2154526"/>
            <a:ext cx="9347200" cy="3810000"/>
          </a:xfrm>
        </p:spPr>
        <p:txBody>
          <a:bodyPr>
            <a:normAutofit/>
          </a:bodyPr>
          <a:lstStyle/>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were not included that should be? Why?</a:t>
            </a:r>
          </a:p>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were included that should not be? Why?</a:t>
            </a:r>
          </a:p>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should the Regional Waste Advisory Committee have continued engagement?</a:t>
            </a:r>
          </a:p>
          <a:p>
            <a:endParaRPr lang="en-US" sz="3600" dirty="0">
              <a:latin typeface="Cambria" panose="02040503050406030204" pitchFamily="18" charset="0"/>
            </a:endParaRPr>
          </a:p>
        </p:txBody>
      </p:sp>
      <p:sp>
        <p:nvSpPr>
          <p:cNvPr id="4" name="Title 2"/>
          <p:cNvSpPr txBox="1">
            <a:spLocks/>
          </p:cNvSpPr>
          <p:nvPr/>
        </p:nvSpPr>
        <p:spPr>
          <a:xfrm>
            <a:off x="564055" y="575442"/>
            <a:ext cx="9347200" cy="685800"/>
          </a:xfrm>
          <a:prstGeom prst="rect">
            <a:avLst/>
          </a:prstGeom>
        </p:spPr>
        <p:txBody>
          <a:bodyPr vert="horz" lIns="0" tIns="0" rIns="0" bIns="0" anchor="t" anchorCtr="0"/>
          <a:lstStyle>
            <a:lvl1pPr algn="l" defTabSz="457189" rtl="0" eaLnBrk="1" fontAlgn="base" hangingPunct="1">
              <a:spcBef>
                <a:spcPct val="0"/>
              </a:spcBef>
              <a:spcAft>
                <a:spcPct val="0"/>
              </a:spcAft>
              <a:defRPr sz="5333" b="1" i="0" kern="1200" baseline="0">
                <a:solidFill>
                  <a:schemeClr val="bg1"/>
                </a:solidFill>
                <a:latin typeface="+mj-lt"/>
                <a:ea typeface="Calibri" pitchFamily="34" charset="0"/>
                <a:cs typeface="Cambria" pitchFamily="18" charset="0"/>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a:lstStyle>
          <a:p>
            <a:r>
              <a:rPr lang="en-US" sz="4400" b="0">
                <a:solidFill>
                  <a:srgbClr val="4BACC6"/>
                </a:solidFill>
                <a:latin typeface="Cambria" panose="02040503050406030204" pitchFamily="18" charset="0"/>
                <a:ea typeface="+mj-ea"/>
                <a:cs typeface="+mj-cs"/>
              </a:rPr>
              <a:t>Regional Waste Advisory Committee Considerations</a:t>
            </a:r>
            <a:endParaRPr lang="en-US" sz="4000" b="0" dirty="0">
              <a:solidFill>
                <a:schemeClr val="accent5"/>
              </a:solidFill>
              <a:latin typeface="Cambria" panose="02040503050406030204" pitchFamily="18" charset="0"/>
            </a:endParaRPr>
          </a:p>
        </p:txBody>
      </p:sp>
      <p:cxnSp>
        <p:nvCxnSpPr>
          <p:cNvPr id="5" name="Straight Connector 4">
            <a:extLst>
              <a:ext uri="{FF2B5EF4-FFF2-40B4-BE49-F238E27FC236}">
                <a16:creationId xmlns:a16="http://schemas.microsoft.com/office/drawing/2014/main" xmlns="" id="{E3F9875D-F9B3-4A4E-A6EF-9FB45CFB53BF}"/>
              </a:ext>
            </a:extLst>
          </p:cNvPr>
          <p:cNvCxnSpPr>
            <a:cxnSpLocks/>
          </p:cNvCxnSpPr>
          <p:nvPr/>
        </p:nvCxnSpPr>
        <p:spPr>
          <a:xfrm>
            <a:off x="954573" y="2154526"/>
            <a:ext cx="15811" cy="381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055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59840" y="1799963"/>
            <a:ext cx="9347200" cy="3810000"/>
          </a:xfrm>
        </p:spPr>
        <p:txBody>
          <a:bodyPr>
            <a:normAutofit/>
          </a:bodyPr>
          <a:lstStyle/>
          <a:p>
            <a:r>
              <a:rPr lang="en-US" sz="3600" dirty="0" smtClean="0">
                <a:latin typeface="Cambria" panose="02040503050406030204" pitchFamily="18" charset="0"/>
              </a:rPr>
              <a:t>Do you have any questions on the process or timeline?</a:t>
            </a:r>
          </a:p>
          <a:p>
            <a:r>
              <a:rPr lang="en-US" sz="3600" dirty="0" smtClean="0">
                <a:latin typeface="Cambria" panose="02040503050406030204" pitchFamily="18" charset="0"/>
              </a:rPr>
              <a:t>Do you have an questions on RWAC’s role?</a:t>
            </a:r>
            <a:endParaRPr lang="en-US" sz="3600" dirty="0">
              <a:latin typeface="Cambria" panose="02040503050406030204" pitchFamily="18" charset="0"/>
            </a:endParaRPr>
          </a:p>
        </p:txBody>
      </p:sp>
      <p:sp>
        <p:nvSpPr>
          <p:cNvPr id="4" name="Title 2"/>
          <p:cNvSpPr txBox="1">
            <a:spLocks/>
          </p:cNvSpPr>
          <p:nvPr/>
        </p:nvSpPr>
        <p:spPr>
          <a:xfrm>
            <a:off x="564055" y="575442"/>
            <a:ext cx="9347200" cy="685800"/>
          </a:xfrm>
          <a:prstGeom prst="rect">
            <a:avLst/>
          </a:prstGeom>
        </p:spPr>
        <p:txBody>
          <a:bodyPr vert="horz" lIns="0" tIns="0" rIns="0" bIns="0" anchor="t" anchorCtr="0"/>
          <a:lstStyle>
            <a:lvl1pPr algn="l" defTabSz="457189" rtl="0" eaLnBrk="1" fontAlgn="base" hangingPunct="1">
              <a:spcBef>
                <a:spcPct val="0"/>
              </a:spcBef>
              <a:spcAft>
                <a:spcPct val="0"/>
              </a:spcAft>
              <a:defRPr sz="5333" b="1" i="0" kern="1200" baseline="0">
                <a:solidFill>
                  <a:schemeClr val="bg1"/>
                </a:solidFill>
                <a:latin typeface="+mj-lt"/>
                <a:ea typeface="Calibri" pitchFamily="34" charset="0"/>
                <a:cs typeface="Cambria" pitchFamily="18" charset="0"/>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a:lstStyle>
          <a:p>
            <a:r>
              <a:rPr lang="en-US" sz="4000" b="0" dirty="0" smtClean="0">
                <a:solidFill>
                  <a:schemeClr val="accent5"/>
                </a:solidFill>
                <a:latin typeface="Cambria" panose="02040503050406030204" pitchFamily="18" charset="0"/>
              </a:rPr>
              <a:t>Discussion Questions </a:t>
            </a:r>
            <a:endParaRPr lang="en-US" sz="4000" b="0" dirty="0">
              <a:solidFill>
                <a:schemeClr val="accent5"/>
              </a:solidFill>
              <a:latin typeface="Cambria" panose="02040503050406030204" pitchFamily="18" charset="0"/>
            </a:endParaRPr>
          </a:p>
        </p:txBody>
      </p:sp>
      <p:cxnSp>
        <p:nvCxnSpPr>
          <p:cNvPr id="5" name="Straight Connector 4">
            <a:extLst>
              <a:ext uri="{FF2B5EF4-FFF2-40B4-BE49-F238E27FC236}">
                <a16:creationId xmlns:a16="http://schemas.microsoft.com/office/drawing/2014/main" xmlns="" id="{E3F9875D-F9B3-4A4E-A6EF-9FB45CFB53BF}"/>
              </a:ext>
            </a:extLst>
          </p:cNvPr>
          <p:cNvCxnSpPr>
            <a:cxnSpLocks/>
          </p:cNvCxnSpPr>
          <p:nvPr/>
        </p:nvCxnSpPr>
        <p:spPr>
          <a:xfrm>
            <a:off x="713589" y="1799963"/>
            <a:ext cx="18217" cy="210767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289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7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55" y="579120"/>
            <a:ext cx="9526309" cy="685800"/>
          </a:xfrm>
        </p:spPr>
        <p:txBody>
          <a:bodyPr>
            <a:noAutofit/>
          </a:bodyPr>
          <a:lstStyle/>
          <a:p>
            <a:r>
              <a:rPr lang="en-US" sz="4800" b="0" dirty="0" smtClean="0">
                <a:solidFill>
                  <a:srgbClr val="4BACC6"/>
                </a:solidFill>
                <a:latin typeface="Cambria" panose="02040503050406030204" pitchFamily="18" charset="0"/>
                <a:cs typeface="Calibri" panose="020F0502020204030204" pitchFamily="34" charset="0"/>
              </a:rPr>
              <a:t>Goals for today’s discussion</a:t>
            </a:r>
            <a:endParaRPr lang="en-US" sz="4800" b="0" dirty="0">
              <a:solidFill>
                <a:srgbClr val="4BACC6"/>
              </a:solidFill>
              <a:latin typeface="Cambria" panose="02040503050406030204" pitchFamily="18" charset="0"/>
              <a:cs typeface="Calibri" panose="020F0502020204030204" pitchFamily="34" charset="0"/>
            </a:endParaRPr>
          </a:p>
        </p:txBody>
      </p:sp>
      <p:sp>
        <p:nvSpPr>
          <p:cNvPr id="3" name="Text Placeholder 2"/>
          <p:cNvSpPr>
            <a:spLocks noGrp="1"/>
          </p:cNvSpPr>
          <p:nvPr>
            <p:ph type="body" sz="quarter" idx="17"/>
          </p:nvPr>
        </p:nvSpPr>
        <p:spPr>
          <a:xfrm>
            <a:off x="851522" y="1931263"/>
            <a:ext cx="6283489" cy="3962400"/>
          </a:xfrm>
        </p:spPr>
        <p:txBody>
          <a:bodyPr>
            <a:normAutofit/>
          </a:bodyPr>
          <a:lstStyle/>
          <a:p>
            <a:r>
              <a:rPr lang="en-US" sz="3200" dirty="0">
                <a:latin typeface="Cambria" panose="02040503050406030204" pitchFamily="18" charset="0"/>
              </a:rPr>
              <a:t>Inform committee</a:t>
            </a:r>
          </a:p>
          <a:p>
            <a:r>
              <a:rPr lang="en-US" sz="3200" dirty="0">
                <a:latin typeface="Cambria" panose="02040503050406030204" pitchFamily="18" charset="0"/>
              </a:rPr>
              <a:t>Create shared understanding of committee’s role </a:t>
            </a:r>
          </a:p>
          <a:p>
            <a:r>
              <a:rPr lang="en-US" sz="3200" dirty="0">
                <a:latin typeface="Cambria" panose="02040503050406030204" pitchFamily="18" charset="0"/>
              </a:rPr>
              <a:t>Prepare committee for input</a:t>
            </a:r>
          </a:p>
          <a:p>
            <a:pPr marL="571500" indent="-571500">
              <a:buFont typeface="Arial" panose="020B0604020202020204" pitchFamily="34" charset="0"/>
              <a:buChar char="•"/>
            </a:pPr>
            <a:endParaRPr lang="en-US" sz="3200" dirty="0">
              <a:latin typeface="Cambria" panose="02040503050406030204" pitchFamily="18" charset="0"/>
            </a:endParaRPr>
          </a:p>
        </p:txBody>
      </p:sp>
      <p:cxnSp>
        <p:nvCxnSpPr>
          <p:cNvPr id="5" name="Straight Connector 4">
            <a:extLst>
              <a:ext uri="{FF2B5EF4-FFF2-40B4-BE49-F238E27FC236}">
                <a16:creationId xmlns:a16="http://schemas.microsoft.com/office/drawing/2014/main" xmlns="" id="{E3F9875D-F9B3-4A4E-A6EF-9FB45CFB53BF}"/>
              </a:ext>
            </a:extLst>
          </p:cNvPr>
          <p:cNvCxnSpPr>
            <a:cxnSpLocks/>
          </p:cNvCxnSpPr>
          <p:nvPr/>
        </p:nvCxnSpPr>
        <p:spPr>
          <a:xfrm flipH="1">
            <a:off x="447869" y="1609134"/>
            <a:ext cx="8994" cy="326144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030125" y="0"/>
            <a:ext cx="4161875" cy="6858000"/>
          </a:xfrm>
          <a:prstGeom prst="rect">
            <a:avLst/>
          </a:prstGeom>
        </p:spPr>
      </p:pic>
    </p:spTree>
    <p:extLst>
      <p:ext uri="{BB962C8B-B14F-4D97-AF65-F5344CB8AC3E}">
        <p14:creationId xmlns:p14="http://schemas.microsoft.com/office/powerpoint/2010/main" val="419781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413" y="426720"/>
            <a:ext cx="7980628" cy="685800"/>
          </a:xfrm>
        </p:spPr>
        <p:txBody>
          <a:bodyPr>
            <a:noAutofit/>
          </a:bodyPr>
          <a:lstStyle/>
          <a:p>
            <a:r>
              <a:rPr lang="en-US" sz="4000" b="0" dirty="0" smtClean="0">
                <a:solidFill>
                  <a:srgbClr val="4BACC6"/>
                </a:solidFill>
                <a:latin typeface="Cambria" panose="02040503050406030204" pitchFamily="18" charset="0"/>
                <a:cs typeface="Calibri" panose="020F0502020204030204" pitchFamily="34" charset="0"/>
              </a:rPr>
              <a:t>Role of Regional Waste Advisory Committee</a:t>
            </a:r>
            <a:endParaRPr lang="en-US" sz="4000" b="0" dirty="0">
              <a:solidFill>
                <a:srgbClr val="4BACC6"/>
              </a:solidFill>
              <a:latin typeface="Cambria" panose="02040503050406030204" pitchFamily="18" charset="0"/>
              <a:cs typeface="Calibri" panose="020F0502020204030204" pitchFamily="34" charset="0"/>
            </a:endParaRPr>
          </a:p>
        </p:txBody>
      </p:sp>
      <p:sp>
        <p:nvSpPr>
          <p:cNvPr id="3" name="Text Placeholder 2"/>
          <p:cNvSpPr>
            <a:spLocks noGrp="1"/>
          </p:cNvSpPr>
          <p:nvPr>
            <p:ph type="body" sz="quarter" idx="17"/>
          </p:nvPr>
        </p:nvSpPr>
        <p:spPr>
          <a:xfrm>
            <a:off x="933060" y="2311400"/>
            <a:ext cx="6077339" cy="3962400"/>
          </a:xfrm>
          <a:solidFill>
            <a:schemeClr val="bg1"/>
          </a:solidFill>
        </p:spPr>
        <p:txBody>
          <a:bodyPr>
            <a:normAutofit/>
          </a:bodyPr>
          <a:lstStyle/>
          <a:p>
            <a:r>
              <a:rPr lang="en-US" sz="3200" dirty="0" smtClean="0">
                <a:latin typeface="Cambria" panose="02040503050406030204" pitchFamily="18" charset="0"/>
              </a:rPr>
              <a:t>Review </a:t>
            </a:r>
            <a:r>
              <a:rPr lang="en-US" sz="3200" dirty="0">
                <a:latin typeface="Cambria" panose="02040503050406030204" pitchFamily="18" charset="0"/>
              </a:rPr>
              <a:t>and provide input on the actions and activities prioritized for implementation in the three-year </a:t>
            </a:r>
            <a:r>
              <a:rPr lang="en-US" sz="3200" dirty="0" smtClean="0">
                <a:latin typeface="Cambria" panose="02040503050406030204" pitchFamily="18" charset="0"/>
              </a:rPr>
              <a:t>regional work </a:t>
            </a:r>
            <a:r>
              <a:rPr lang="en-US" sz="3200" dirty="0">
                <a:latin typeface="Cambria" panose="02040503050406030204" pitchFamily="18" charset="0"/>
              </a:rPr>
              <a:t>plan </a:t>
            </a:r>
          </a:p>
        </p:txBody>
      </p:sp>
      <p:pic>
        <p:nvPicPr>
          <p:cNvPr id="9" name="Picture 8"/>
          <p:cNvPicPr>
            <a:picLocks noChangeAspect="1"/>
          </p:cNvPicPr>
          <p:nvPr/>
        </p:nvPicPr>
        <p:blipFill>
          <a:blip r:embed="rId3"/>
          <a:stretch>
            <a:fillRect/>
          </a:stretch>
        </p:blipFill>
        <p:spPr>
          <a:xfrm>
            <a:off x="7541443" y="1"/>
            <a:ext cx="4650557" cy="6858000"/>
          </a:xfrm>
          <a:prstGeom prst="rect">
            <a:avLst/>
          </a:prstGeom>
        </p:spPr>
      </p:pic>
      <p:cxnSp>
        <p:nvCxnSpPr>
          <p:cNvPr id="5" name="Straight Connector 4">
            <a:extLst>
              <a:ext uri="{FF2B5EF4-FFF2-40B4-BE49-F238E27FC236}">
                <a16:creationId xmlns:a16="http://schemas.microsoft.com/office/drawing/2014/main" xmlns="" id="{E3F9875D-F9B3-4A4E-A6EF-9FB45CFB53BF}"/>
              </a:ext>
            </a:extLst>
          </p:cNvPr>
          <p:cNvCxnSpPr>
            <a:cxnSpLocks/>
          </p:cNvCxnSpPr>
          <p:nvPr/>
        </p:nvCxnSpPr>
        <p:spPr>
          <a:xfrm>
            <a:off x="522514" y="2164702"/>
            <a:ext cx="0" cy="236997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4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p:sp>
      <p:sp>
        <p:nvSpPr>
          <p:cNvPr id="3" name="Content Placeholder 2">
            <a:extLst>
              <a:ext uri="{FF2B5EF4-FFF2-40B4-BE49-F238E27FC236}">
                <a16:creationId xmlns="" xmlns:a16="http://schemas.microsoft.com/office/drawing/2014/main" id="{975CC4EF-8DE3-0F4B-A069-B82BD70BAB1C}"/>
              </a:ext>
            </a:extLst>
          </p:cNvPr>
          <p:cNvSpPr>
            <a:spLocks noGrp="1"/>
          </p:cNvSpPr>
          <p:nvPr>
            <p:ph type="body" sz="quarter" idx="17"/>
          </p:nvPr>
        </p:nvSpPr>
        <p:spPr>
          <a:xfrm>
            <a:off x="1061720" y="1910080"/>
            <a:ext cx="5384800" cy="3962400"/>
          </a:xfrm>
          <a:ln>
            <a:noFill/>
          </a:ln>
        </p:spPr>
        <p:txBody>
          <a:bodyPr>
            <a:noAutofit/>
          </a:bodyPr>
          <a:lstStyle/>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Work plan purpose</a:t>
            </a:r>
          </a:p>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Approach and timeline</a:t>
            </a:r>
          </a:p>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RWAC role  </a:t>
            </a:r>
            <a:endParaRPr lang="en-US" sz="3200" dirty="0">
              <a:solidFill>
                <a:srgbClr val="002060"/>
              </a:solidFill>
              <a:latin typeface="Cambria" panose="02040503050406030204" pitchFamily="18" charset="0"/>
            </a:endParaRPr>
          </a:p>
        </p:txBody>
      </p:sp>
      <p:sp>
        <p:nvSpPr>
          <p:cNvPr id="2" name="Title 1">
            <a:extLst>
              <a:ext uri="{FF2B5EF4-FFF2-40B4-BE49-F238E27FC236}">
                <a16:creationId xmlns="" xmlns:a16="http://schemas.microsoft.com/office/drawing/2014/main" id="{C28B47C7-0EB3-F043-A770-E82C3031D0C1}"/>
              </a:ext>
            </a:extLst>
          </p:cNvPr>
          <p:cNvSpPr>
            <a:spLocks noGrp="1"/>
          </p:cNvSpPr>
          <p:nvPr>
            <p:ph type="title"/>
          </p:nvPr>
        </p:nvSpPr>
        <p:spPr>
          <a:xfrm>
            <a:off x="223520" y="711200"/>
            <a:ext cx="8737600" cy="685800"/>
          </a:xfrm>
        </p:spPr>
        <p:txBody>
          <a:bodyPr anchor="t" anchorCtr="0">
            <a:noAutofit/>
          </a:bodyPr>
          <a:lstStyle/>
          <a:p>
            <a:r>
              <a:rPr lang="en-US" sz="4400" b="0" dirty="0" smtClean="0">
                <a:solidFill>
                  <a:srgbClr val="4BACC6"/>
                </a:solidFill>
                <a:latin typeface="Cambria" panose="02040503050406030204" pitchFamily="18" charset="0"/>
              </a:rPr>
              <a:t>Today’s presentation </a:t>
            </a:r>
            <a:endParaRPr lang="en-US" sz="4400" b="0" strike="sngStrike" dirty="0">
              <a:solidFill>
                <a:srgbClr val="4BACC6"/>
              </a:solidFill>
              <a:latin typeface="Cambria" panose="020405030504060302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fld id="{3EC5F281-3310-4A00-881A-B20317AEE241}" type="slidenum">
              <a:rPr lang="en-US" smtClean="0"/>
              <a:pPr/>
              <a:t>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600" y="0"/>
            <a:ext cx="4572000" cy="6858000"/>
          </a:xfrm>
          <a:prstGeom prst="rect">
            <a:avLst/>
          </a:prstGeom>
        </p:spPr>
      </p:pic>
      <p:cxnSp>
        <p:nvCxnSpPr>
          <p:cNvPr id="7" name="Straight Connector 6">
            <a:extLst>
              <a:ext uri="{FF2B5EF4-FFF2-40B4-BE49-F238E27FC236}">
                <a16:creationId xmlns:a16="http://schemas.microsoft.com/office/drawing/2014/main" xmlns="" id="{E3F9875D-F9B3-4A4E-A6EF-9FB45CFB53BF}"/>
              </a:ext>
            </a:extLst>
          </p:cNvPr>
          <p:cNvCxnSpPr>
            <a:cxnSpLocks/>
          </p:cNvCxnSpPr>
          <p:nvPr/>
        </p:nvCxnSpPr>
        <p:spPr>
          <a:xfrm>
            <a:off x="762000" y="1910080"/>
            <a:ext cx="21771" cy="268058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9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903927" y="2025880"/>
            <a:ext cx="3084516" cy="1948989"/>
          </a:xfrm>
          <a:solidFill>
            <a:schemeClr val="bg2"/>
          </a:solidFill>
        </p:spPr>
        <p:txBody>
          <a:bodyPr lIns="91440">
            <a:noAutofit/>
          </a:bodyPr>
          <a:lstStyle/>
          <a:p>
            <a:pPr marL="0" indent="0">
              <a:buNone/>
            </a:pPr>
            <a:r>
              <a:rPr lang="en-US" sz="2400" b="1" dirty="0" smtClean="0">
                <a:solidFill>
                  <a:schemeClr val="tx2"/>
                </a:solidFill>
                <a:latin typeface="Cambria" panose="02040503050406030204" pitchFamily="18" charset="0"/>
              </a:rPr>
              <a:t>Metro Role</a:t>
            </a:r>
          </a:p>
          <a:p>
            <a:pPr marL="0" indent="0">
              <a:buNone/>
            </a:pPr>
            <a:r>
              <a:rPr lang="en-US" sz="2400" dirty="0" smtClean="0">
                <a:solidFill>
                  <a:schemeClr val="tx2"/>
                </a:solidFill>
                <a:latin typeface="Cambria" panose="02040503050406030204" pitchFamily="18" charset="0"/>
              </a:rPr>
              <a:t>Coordinate implementation and monitor progress</a:t>
            </a:r>
          </a:p>
          <a:p>
            <a:pPr marL="0" indent="0">
              <a:buNone/>
            </a:pPr>
            <a:endParaRPr lang="en-US" sz="2400" dirty="0" smtClean="0">
              <a:solidFill>
                <a:schemeClr val="accent4"/>
              </a:solidFill>
              <a:latin typeface="Cambria" panose="02040503050406030204" pitchFamily="18" charset="0"/>
            </a:endParaRPr>
          </a:p>
          <a:p>
            <a:pPr marL="0" indent="0">
              <a:buNone/>
            </a:pPr>
            <a:r>
              <a:rPr lang="en-US" sz="900" dirty="0" smtClean="0">
                <a:solidFill>
                  <a:schemeClr val="bg1"/>
                </a:solidFill>
                <a:latin typeface="Cambria" panose="02040503050406030204" pitchFamily="18" charset="0"/>
              </a:rPr>
              <a:t>00</a:t>
            </a:r>
            <a:endParaRPr lang="en-US" sz="900" dirty="0">
              <a:solidFill>
                <a:schemeClr val="bg1"/>
              </a:solidFill>
              <a:latin typeface="Cambria" panose="02040503050406030204" pitchFamily="18" charset="0"/>
            </a:endParaRPr>
          </a:p>
        </p:txBody>
      </p:sp>
      <p:sp>
        <p:nvSpPr>
          <p:cNvPr id="2" name="Title 1"/>
          <p:cNvSpPr>
            <a:spLocks noGrp="1"/>
          </p:cNvSpPr>
          <p:nvPr>
            <p:ph type="title"/>
          </p:nvPr>
        </p:nvSpPr>
        <p:spPr>
          <a:xfrm>
            <a:off x="466008" y="441325"/>
            <a:ext cx="9384030" cy="685800"/>
          </a:xfrm>
        </p:spPr>
        <p:txBody>
          <a:bodyPr>
            <a:noAutofit/>
          </a:bodyPr>
          <a:lstStyle/>
          <a:p>
            <a:r>
              <a:rPr lang="en-US" b="0" dirty="0" smtClean="0">
                <a:solidFill>
                  <a:srgbClr val="4BACC6"/>
                </a:solidFill>
                <a:latin typeface="Cambria" panose="02040503050406030204" pitchFamily="18" charset="0"/>
              </a:rPr>
              <a:t>2030 Regional Waste Plan Implementation </a:t>
            </a:r>
            <a:endParaRPr lang="en-US" b="0" dirty="0">
              <a:solidFill>
                <a:srgbClr val="4BACC6"/>
              </a:solidFill>
              <a:latin typeface="Cambria" panose="02040503050406030204" pitchFamily="18" charset="0"/>
            </a:endParaRPr>
          </a:p>
        </p:txBody>
      </p:sp>
      <p:sp>
        <p:nvSpPr>
          <p:cNvPr id="4" name="Slide Number Placeholder 3"/>
          <p:cNvSpPr>
            <a:spLocks noGrp="1"/>
          </p:cNvSpPr>
          <p:nvPr>
            <p:ph type="sldNum" sz="quarter" idx="4294967295"/>
          </p:nvPr>
        </p:nvSpPr>
        <p:spPr>
          <a:xfrm>
            <a:off x="9145453" y="6334597"/>
            <a:ext cx="2743200" cy="365125"/>
          </a:xfrm>
        </p:spPr>
        <p:txBody>
          <a:bodyPr/>
          <a:lstStyle/>
          <a:p>
            <a:fld id="{3EC5F281-3310-4A00-881A-B20317AEE241}" type="slidenum">
              <a:rPr lang="en-US" sz="1600" smtClean="0">
                <a:solidFill>
                  <a:schemeClr val="tx1"/>
                </a:solidFill>
              </a:rPr>
              <a:pPr/>
              <a:t>5</a:t>
            </a:fld>
            <a:endParaRPr lang="en-US" sz="1600" dirty="0">
              <a:solidFill>
                <a:schemeClr val="tx1"/>
              </a:solidFill>
            </a:endParaRPr>
          </a:p>
        </p:txBody>
      </p:sp>
      <p:sp>
        <p:nvSpPr>
          <p:cNvPr id="7" name="Footer Placeholder 3">
            <a:extLst>
              <a:ext uri="{FF2B5EF4-FFF2-40B4-BE49-F238E27FC236}">
                <a16:creationId xmlns="" xmlns:a16="http://schemas.microsoft.com/office/drawing/2014/main" id="{EE5E5D11-0047-8B44-AAB6-2209C1F2841D}"/>
              </a:ext>
            </a:extLst>
          </p:cNvPr>
          <p:cNvSpPr txBox="1">
            <a:spLocks/>
          </p:cNvSpPr>
          <p:nvPr/>
        </p:nvSpPr>
        <p:spPr>
          <a:xfrm>
            <a:off x="466008" y="6472353"/>
            <a:ext cx="4114800" cy="209163"/>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solidFill>
                <a:latin typeface="Adelle Sans"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743200" algn="r"/>
              </a:tabLst>
            </a:pPr>
            <a:endParaRPr lang="en-US" sz="1050" dirty="0"/>
          </a:p>
        </p:txBody>
      </p:sp>
      <p:sp>
        <p:nvSpPr>
          <p:cNvPr id="10" name="Text Placeholder 2"/>
          <p:cNvSpPr txBox="1">
            <a:spLocks/>
          </p:cNvSpPr>
          <p:nvPr/>
        </p:nvSpPr>
        <p:spPr>
          <a:xfrm>
            <a:off x="4369953" y="2488969"/>
            <a:ext cx="3655293" cy="2971800"/>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tx2"/>
                </a:solidFill>
                <a:latin typeface="Cambria" panose="02040503050406030204" pitchFamily="18" charset="0"/>
              </a:rPr>
              <a:t>Metro and Local Governments Roles</a:t>
            </a:r>
          </a:p>
          <a:p>
            <a:pPr marL="0" indent="0">
              <a:buFont typeface="Arial" panose="020B0604020202020204" pitchFamily="34" charset="0"/>
              <a:buNone/>
            </a:pPr>
            <a:r>
              <a:rPr lang="en-US" sz="2400" dirty="0" smtClean="0">
                <a:solidFill>
                  <a:schemeClr val="tx2"/>
                </a:solidFill>
                <a:latin typeface="Cambria" panose="02040503050406030204" pitchFamily="18" charset="0"/>
              </a:rPr>
              <a:t>Lead or partner in implementation of goals and actions </a:t>
            </a:r>
          </a:p>
        </p:txBody>
      </p:sp>
      <p:sp>
        <p:nvSpPr>
          <p:cNvPr id="8" name="Text Placeholder 2"/>
          <p:cNvSpPr txBox="1">
            <a:spLocks/>
          </p:cNvSpPr>
          <p:nvPr/>
        </p:nvSpPr>
        <p:spPr>
          <a:xfrm>
            <a:off x="8406756" y="3098800"/>
            <a:ext cx="3100387" cy="3257550"/>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chemeClr val="tx2"/>
                </a:solidFill>
                <a:latin typeface="Cambria" panose="02040503050406030204" pitchFamily="18" charset="0"/>
              </a:rPr>
              <a:t>Work Plans </a:t>
            </a:r>
            <a:endParaRPr lang="en-US" sz="2400" dirty="0" smtClean="0">
              <a:solidFill>
                <a:schemeClr val="tx2"/>
              </a:solidFill>
              <a:latin typeface="Cambria" panose="02040503050406030204" pitchFamily="18" charset="0"/>
            </a:endParaRPr>
          </a:p>
          <a:p>
            <a:pPr marL="0" indent="0">
              <a:buNone/>
            </a:pPr>
            <a:r>
              <a:rPr lang="en-US" sz="2400" dirty="0" smtClean="0">
                <a:solidFill>
                  <a:schemeClr val="tx2"/>
                </a:solidFill>
                <a:latin typeface="Cambria" panose="02040503050406030204" pitchFamily="18" charset="0"/>
              </a:rPr>
              <a:t>Identify actions, roles and estimated resource allocations for initial implementation period </a:t>
            </a:r>
          </a:p>
        </p:txBody>
      </p:sp>
    </p:spTree>
    <p:extLst>
      <p:ext uri="{BB962C8B-B14F-4D97-AF65-F5344CB8AC3E}">
        <p14:creationId xmlns:p14="http://schemas.microsoft.com/office/powerpoint/2010/main" val="65251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9AB04C6-1916-8847-9E4B-8746AF04BCCE}"/>
              </a:ext>
            </a:extLst>
          </p:cNvPr>
          <p:cNvSpPr/>
          <p:nvPr/>
        </p:nvSpPr>
        <p:spPr>
          <a:xfrm>
            <a:off x="8070036" y="1690688"/>
            <a:ext cx="2982895" cy="15144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xmlns="" id="{9066CC3F-216F-CC4E-8561-8DDB0655F6BB}"/>
              </a:ext>
            </a:extLst>
          </p:cNvPr>
          <p:cNvSpPr txBox="1"/>
          <p:nvPr/>
        </p:nvSpPr>
        <p:spPr>
          <a:xfrm>
            <a:off x="8112900" y="2140635"/>
            <a:ext cx="2940031" cy="646331"/>
          </a:xfrm>
          <a:prstGeom prst="rect">
            <a:avLst/>
          </a:prstGeom>
          <a:noFill/>
        </p:spPr>
        <p:txBody>
          <a:bodyPr wrap="square" rtlCol="0">
            <a:spAutoFit/>
          </a:bodyPr>
          <a:lstStyle/>
          <a:p>
            <a:pPr algn="ctr"/>
            <a:r>
              <a:rPr lang="en-US" b="1" dirty="0">
                <a:solidFill>
                  <a:schemeClr val="accent5">
                    <a:lumMod val="75000"/>
                  </a:schemeClr>
                </a:solidFill>
              </a:rPr>
              <a:t>Local Government </a:t>
            </a:r>
            <a:endParaRPr lang="en-US" b="1" dirty="0" smtClean="0">
              <a:solidFill>
                <a:schemeClr val="accent5">
                  <a:lumMod val="75000"/>
                </a:schemeClr>
              </a:solidFill>
            </a:endParaRPr>
          </a:p>
          <a:p>
            <a:pPr algn="ctr"/>
            <a:r>
              <a:rPr lang="en-US" b="1" dirty="0" smtClean="0">
                <a:solidFill>
                  <a:schemeClr val="accent5">
                    <a:lumMod val="75000"/>
                  </a:schemeClr>
                </a:solidFill>
              </a:rPr>
              <a:t>Short </a:t>
            </a:r>
            <a:r>
              <a:rPr lang="en-US" b="1" dirty="0">
                <a:solidFill>
                  <a:schemeClr val="accent5">
                    <a:lumMod val="75000"/>
                  </a:schemeClr>
                </a:solidFill>
              </a:rPr>
              <a:t>Term Priorities </a:t>
            </a:r>
          </a:p>
        </p:txBody>
      </p:sp>
      <p:sp>
        <p:nvSpPr>
          <p:cNvPr id="8" name="Rectangle 7">
            <a:extLst>
              <a:ext uri="{FF2B5EF4-FFF2-40B4-BE49-F238E27FC236}">
                <a16:creationId xmlns:a16="http://schemas.microsoft.com/office/drawing/2014/main" xmlns="" id="{A8AAC5FC-1D42-EA49-9460-53DBD49F59F6}"/>
              </a:ext>
            </a:extLst>
          </p:cNvPr>
          <p:cNvSpPr/>
          <p:nvPr/>
        </p:nvSpPr>
        <p:spPr>
          <a:xfrm>
            <a:off x="1905775" y="1660664"/>
            <a:ext cx="3023720" cy="154404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5">
                    <a:lumMod val="75000"/>
                  </a:schemeClr>
                </a:solidFill>
              </a:rPr>
              <a:t>Metro </a:t>
            </a:r>
            <a:r>
              <a:rPr lang="en-US" b="1" dirty="0" smtClean="0">
                <a:solidFill>
                  <a:schemeClr val="accent5">
                    <a:lumMod val="75000"/>
                  </a:schemeClr>
                </a:solidFill>
              </a:rPr>
              <a:t>WPES</a:t>
            </a:r>
            <a:r>
              <a:rPr lang="en-US" b="1" dirty="0">
                <a:solidFill>
                  <a:schemeClr val="accent5">
                    <a:lumMod val="75000"/>
                  </a:schemeClr>
                </a:solidFill>
              </a:rPr>
              <a:t/>
            </a:r>
            <a:br>
              <a:rPr lang="en-US" b="1" dirty="0">
                <a:solidFill>
                  <a:schemeClr val="accent5">
                    <a:lumMod val="75000"/>
                  </a:schemeClr>
                </a:solidFill>
              </a:rPr>
            </a:br>
            <a:r>
              <a:rPr lang="en-US" b="1" dirty="0">
                <a:solidFill>
                  <a:schemeClr val="accent5">
                    <a:lumMod val="75000"/>
                  </a:schemeClr>
                </a:solidFill>
              </a:rPr>
              <a:t>Regional Waste Plan Short Term Priorities </a:t>
            </a:r>
          </a:p>
        </p:txBody>
      </p:sp>
      <p:cxnSp>
        <p:nvCxnSpPr>
          <p:cNvPr id="14" name="Straight Arrow Connector 13">
            <a:extLst>
              <a:ext uri="{FF2B5EF4-FFF2-40B4-BE49-F238E27FC236}">
                <a16:creationId xmlns:a16="http://schemas.microsoft.com/office/drawing/2014/main" xmlns="" id="{BD403ED9-F715-7E40-A8DE-C6A50C217B35}"/>
              </a:ext>
            </a:extLst>
          </p:cNvPr>
          <p:cNvCxnSpPr>
            <a:cxnSpLocks/>
            <a:endCxn id="21" idx="1"/>
          </p:cNvCxnSpPr>
          <p:nvPr/>
        </p:nvCxnSpPr>
        <p:spPr>
          <a:xfrm>
            <a:off x="3956076" y="3414105"/>
            <a:ext cx="1218219" cy="5075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29CA742-CCEB-5545-B57B-6E740815BBEE}"/>
              </a:ext>
            </a:extLst>
          </p:cNvPr>
          <p:cNvCxnSpPr>
            <a:cxnSpLocks/>
            <a:endCxn id="21" idx="3"/>
          </p:cNvCxnSpPr>
          <p:nvPr/>
        </p:nvCxnSpPr>
        <p:spPr>
          <a:xfrm flipH="1">
            <a:off x="7807019" y="3388612"/>
            <a:ext cx="1203782" cy="5329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BC88FAA7-1476-2446-9255-90C3665438C0}"/>
              </a:ext>
            </a:extLst>
          </p:cNvPr>
          <p:cNvPicPr>
            <a:picLocks noChangeAspect="1"/>
          </p:cNvPicPr>
          <p:nvPr/>
        </p:nvPicPr>
        <p:blipFill rotWithShape="1">
          <a:blip r:embed="rId3"/>
          <a:srcRect l="36686" r="38630"/>
          <a:stretch/>
        </p:blipFill>
        <p:spPr>
          <a:xfrm>
            <a:off x="5174295" y="3044036"/>
            <a:ext cx="2632724" cy="1755148"/>
          </a:xfrm>
          <a:prstGeom prst="rect">
            <a:avLst/>
          </a:prstGeom>
        </p:spPr>
      </p:pic>
      <p:pic>
        <p:nvPicPr>
          <p:cNvPr id="23" name="Picture 22">
            <a:extLst>
              <a:ext uri="{FF2B5EF4-FFF2-40B4-BE49-F238E27FC236}">
                <a16:creationId xmlns:a16="http://schemas.microsoft.com/office/drawing/2014/main" xmlns="" id="{93DA0015-C968-7543-8062-2B116720A31E}"/>
              </a:ext>
            </a:extLst>
          </p:cNvPr>
          <p:cNvPicPr>
            <a:picLocks noChangeAspect="1"/>
          </p:cNvPicPr>
          <p:nvPr/>
        </p:nvPicPr>
        <p:blipFill rotWithShape="1">
          <a:blip r:embed="rId4"/>
          <a:srcRect b="10636"/>
          <a:stretch/>
        </p:blipFill>
        <p:spPr>
          <a:xfrm>
            <a:off x="4268949" y="4744977"/>
            <a:ext cx="4443414" cy="306160"/>
          </a:xfrm>
          <a:prstGeom prst="rect">
            <a:avLst/>
          </a:prstGeom>
        </p:spPr>
      </p:pic>
      <p:sp>
        <p:nvSpPr>
          <p:cNvPr id="28" name="Title 1">
            <a:extLst>
              <a:ext uri="{FF2B5EF4-FFF2-40B4-BE49-F238E27FC236}">
                <a16:creationId xmlns:a16="http://schemas.microsoft.com/office/drawing/2014/main" xmlns="" id="{5432D427-596E-3144-B337-63C918510A65}"/>
              </a:ext>
            </a:extLst>
          </p:cNvPr>
          <p:cNvSpPr txBox="1">
            <a:spLocks/>
          </p:cNvSpPr>
          <p:nvPr/>
        </p:nvSpPr>
        <p:spPr>
          <a:xfrm>
            <a:off x="1729047" y="381000"/>
            <a:ext cx="9523221"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ambria" panose="02040503050406030204" pitchFamily="18" charset="0"/>
              </a:rPr>
              <a:t>Regional Work Plan Inputs and Deliverables</a:t>
            </a:r>
          </a:p>
        </p:txBody>
      </p:sp>
      <p:sp>
        <p:nvSpPr>
          <p:cNvPr id="2" name="Title 1"/>
          <p:cNvSpPr>
            <a:spLocks noGrp="1"/>
          </p:cNvSpPr>
          <p:nvPr>
            <p:ph type="title"/>
          </p:nvPr>
        </p:nvSpPr>
        <p:spPr/>
        <p:txBody>
          <a:bodyPr>
            <a:normAutofit fontScale="90000"/>
          </a:bodyPr>
          <a:lstStyle/>
          <a:p>
            <a:pPr lvl="0">
              <a:lnSpc>
                <a:spcPct val="100000"/>
              </a:lnSpc>
              <a:spcBef>
                <a:spcPts val="0"/>
              </a:spcBef>
            </a:pPr>
            <a:r>
              <a:rPr lang="en-US" dirty="0">
                <a:solidFill>
                  <a:srgbClr val="4BACC6"/>
                </a:solidFill>
                <a:latin typeface="Cambria" panose="02040503050406030204" pitchFamily="18" charset="0"/>
                <a:ea typeface="+mn-ea"/>
                <a:cs typeface="+mn-cs"/>
              </a:rPr>
              <a:t>Regional Work Plan Inputs and Deliverables</a:t>
            </a:r>
            <a:br>
              <a:rPr lang="en-US" dirty="0">
                <a:solidFill>
                  <a:srgbClr val="4BACC6"/>
                </a:solidFill>
                <a:latin typeface="Cambria" panose="02040503050406030204" pitchFamily="18" charset="0"/>
                <a:ea typeface="+mn-ea"/>
                <a:cs typeface="+mn-cs"/>
              </a:rPr>
            </a:br>
            <a:endParaRPr lang="en-US" dirty="0"/>
          </a:p>
        </p:txBody>
      </p:sp>
      <p:sp>
        <p:nvSpPr>
          <p:cNvPr id="3" name="Rectangle 2"/>
          <p:cNvSpPr/>
          <p:nvPr/>
        </p:nvSpPr>
        <p:spPr>
          <a:xfrm>
            <a:off x="3398396" y="5094328"/>
            <a:ext cx="1868387" cy="110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Working agreements</a:t>
            </a:r>
            <a:endParaRPr lang="en-US" dirty="0"/>
          </a:p>
        </p:txBody>
      </p:sp>
      <p:sp>
        <p:nvSpPr>
          <p:cNvPr id="16" name="Rectangle 15"/>
          <p:cNvSpPr/>
          <p:nvPr/>
        </p:nvSpPr>
        <p:spPr>
          <a:xfrm>
            <a:off x="5556462" y="5094328"/>
            <a:ext cx="1868387" cy="110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Funding agreements</a:t>
            </a:r>
            <a:endParaRPr lang="en-US" dirty="0"/>
          </a:p>
        </p:txBody>
      </p:sp>
      <p:sp>
        <p:nvSpPr>
          <p:cNvPr id="18" name="Rectangle 17"/>
          <p:cNvSpPr/>
          <p:nvPr/>
        </p:nvSpPr>
        <p:spPr>
          <a:xfrm>
            <a:off x="7714528" y="5068836"/>
            <a:ext cx="1868387" cy="110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Detailed project plans and scopes of work</a:t>
            </a:r>
            <a:endParaRPr lang="en-US" dirty="0"/>
          </a:p>
        </p:txBody>
      </p:sp>
      <p:sp>
        <p:nvSpPr>
          <p:cNvPr id="4" name="TextBox 3"/>
          <p:cNvSpPr txBox="1"/>
          <p:nvPr/>
        </p:nvSpPr>
        <p:spPr>
          <a:xfrm>
            <a:off x="10804849" y="6195723"/>
            <a:ext cx="970384" cy="584775"/>
          </a:xfrm>
          <a:prstGeom prst="rect">
            <a:avLst/>
          </a:prstGeom>
          <a:noFill/>
        </p:spPr>
        <p:txBody>
          <a:bodyPr wrap="square" rtlCol="0">
            <a:spAutoFit/>
          </a:bodyPr>
          <a:lstStyle/>
          <a:p>
            <a:endParaRPr lang="en-US" sz="1600" dirty="0"/>
          </a:p>
          <a:p>
            <a:endParaRPr lang="en-US" sz="1600" dirty="0"/>
          </a:p>
        </p:txBody>
      </p:sp>
      <p:sp>
        <p:nvSpPr>
          <p:cNvPr id="5" name="Slide Number Placeholder 4"/>
          <p:cNvSpPr>
            <a:spLocks noGrp="1"/>
          </p:cNvSpPr>
          <p:nvPr>
            <p:ph type="sldNum" sz="quarter" idx="12"/>
          </p:nvPr>
        </p:nvSpPr>
        <p:spPr/>
        <p:txBody>
          <a:bodyPr/>
          <a:lstStyle/>
          <a:p>
            <a:fld id="{3EC5F281-3310-4A00-881A-B20317AEE241}" type="slidenum">
              <a:rPr lang="en-US" sz="1600" smtClean="0">
                <a:solidFill>
                  <a:schemeClr val="tx1"/>
                </a:solidFill>
              </a:rPr>
              <a:pPr/>
              <a:t>6</a:t>
            </a:fld>
            <a:endParaRPr lang="en-US" sz="1600" dirty="0">
              <a:solidFill>
                <a:schemeClr val="tx1"/>
              </a:solidFill>
            </a:endParaRPr>
          </a:p>
        </p:txBody>
      </p:sp>
    </p:spTree>
    <p:extLst>
      <p:ext uri="{BB962C8B-B14F-4D97-AF65-F5344CB8AC3E}">
        <p14:creationId xmlns:p14="http://schemas.microsoft.com/office/powerpoint/2010/main" val="357984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7E6046F-99B8-CC44-A579-23B73B2E42B5}"/>
              </a:ext>
            </a:extLst>
          </p:cNvPr>
          <p:cNvSpPr>
            <a:spLocks noGrp="1"/>
          </p:cNvSpPr>
          <p:nvPr>
            <p:ph type="title"/>
          </p:nvPr>
        </p:nvSpPr>
        <p:spPr/>
        <p:txBody>
          <a:bodyPr>
            <a:normAutofit/>
          </a:bodyPr>
          <a:lstStyle/>
          <a:p>
            <a:r>
              <a:rPr lang="en-US" dirty="0" smtClean="0">
                <a:solidFill>
                  <a:srgbClr val="4BACC6"/>
                </a:solidFill>
                <a:latin typeface="Cambria" panose="02040503050406030204" pitchFamily="18" charset="0"/>
              </a:rPr>
              <a:t>Work Plan Inputs</a:t>
            </a:r>
            <a:endParaRPr lang="en-US" dirty="0"/>
          </a:p>
        </p:txBody>
      </p:sp>
      <p:sp>
        <p:nvSpPr>
          <p:cNvPr id="5" name="Rectangle 4">
            <a:extLst>
              <a:ext uri="{FF2B5EF4-FFF2-40B4-BE49-F238E27FC236}">
                <a16:creationId xmlns:a16="http://schemas.microsoft.com/office/drawing/2014/main" xmlns="" id="{A8AAC5FC-1D42-EA49-9460-53DBD49F59F6}"/>
              </a:ext>
            </a:extLst>
          </p:cNvPr>
          <p:cNvSpPr/>
          <p:nvPr/>
        </p:nvSpPr>
        <p:spPr>
          <a:xfrm>
            <a:off x="1184806" y="2454545"/>
            <a:ext cx="4408706" cy="2840998"/>
          </a:xfrm>
          <a:prstGeom prst="rect">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solidFill>
                <a:schemeClr val="accent5">
                  <a:lumMod val="75000"/>
                </a:schemeClr>
              </a:solidFill>
            </a:endParaRPr>
          </a:p>
          <a:p>
            <a:pPr algn="ctr"/>
            <a:r>
              <a:rPr lang="en-US" sz="2000" b="1" dirty="0" smtClean="0">
                <a:solidFill>
                  <a:schemeClr val="accent5">
                    <a:lumMod val="75000"/>
                  </a:schemeClr>
                </a:solidFill>
              </a:rPr>
              <a:t>Metro WPES</a:t>
            </a:r>
            <a:r>
              <a:rPr lang="en-US" sz="2000" b="1" dirty="0">
                <a:solidFill>
                  <a:schemeClr val="accent5">
                    <a:lumMod val="75000"/>
                  </a:schemeClr>
                </a:solidFill>
              </a:rPr>
              <a:t/>
            </a:r>
            <a:br>
              <a:rPr lang="en-US" sz="2000" b="1" dirty="0">
                <a:solidFill>
                  <a:schemeClr val="accent5">
                    <a:lumMod val="75000"/>
                  </a:schemeClr>
                </a:solidFill>
              </a:rPr>
            </a:br>
            <a:r>
              <a:rPr lang="en-US" sz="2000" b="1" dirty="0">
                <a:solidFill>
                  <a:schemeClr val="accent5">
                    <a:lumMod val="75000"/>
                  </a:schemeClr>
                </a:solidFill>
              </a:rPr>
              <a:t>Regional Waste Plan Short Term Priorities </a:t>
            </a:r>
            <a:endParaRPr lang="en-US" sz="2000" b="1" dirty="0" smtClean="0">
              <a:solidFill>
                <a:schemeClr val="accent5">
                  <a:lumMod val="75000"/>
                </a:schemeClr>
              </a:solidFill>
            </a:endParaRPr>
          </a:p>
          <a:p>
            <a:pPr algn="ctr"/>
            <a:endParaRPr lang="en-US" b="1" dirty="0">
              <a:solidFill>
                <a:schemeClr val="accent5">
                  <a:lumMod val="75000"/>
                </a:schemeClr>
              </a:solidFill>
            </a:endParaRPr>
          </a:p>
          <a:p>
            <a:r>
              <a:rPr lang="en-US" dirty="0" smtClean="0">
                <a:solidFill>
                  <a:schemeClr val="tx1"/>
                </a:solidFill>
              </a:rPr>
              <a:t>Goals and Actions prioritized by:</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Required responsibilities</a:t>
            </a:r>
          </a:p>
          <a:p>
            <a:pPr marL="285750" indent="-285750">
              <a:buFont typeface="Arial" panose="020B0604020202020204" pitchFamily="34" charset="0"/>
              <a:buChar char="•"/>
            </a:pPr>
            <a:r>
              <a:rPr lang="en-US" dirty="0" smtClean="0">
                <a:solidFill>
                  <a:schemeClr val="tx1"/>
                </a:solidFill>
              </a:rPr>
              <a:t>Priorities set by Metro Council</a:t>
            </a:r>
          </a:p>
          <a:p>
            <a:pPr marL="285750" indent="-285750">
              <a:buFont typeface="Arial" panose="020B0604020202020204" pitchFamily="34" charset="0"/>
              <a:buChar char="•"/>
            </a:pPr>
            <a:r>
              <a:rPr lang="en-US" dirty="0" smtClean="0">
                <a:solidFill>
                  <a:schemeClr val="tx1"/>
                </a:solidFill>
              </a:rPr>
              <a:t>Priorities identified in plan development by community members</a:t>
            </a:r>
          </a:p>
          <a:p>
            <a:endParaRPr lang="en-US" dirty="0">
              <a:solidFill>
                <a:schemeClr val="tx1"/>
              </a:solidFill>
            </a:endParaRPr>
          </a:p>
        </p:txBody>
      </p:sp>
      <p:sp>
        <p:nvSpPr>
          <p:cNvPr id="6" name="Rectangle 5">
            <a:extLst>
              <a:ext uri="{FF2B5EF4-FFF2-40B4-BE49-F238E27FC236}">
                <a16:creationId xmlns:a16="http://schemas.microsoft.com/office/drawing/2014/main" xmlns="" id="{89AB04C6-1916-8847-9E4B-8746AF04BCCE}"/>
              </a:ext>
            </a:extLst>
          </p:cNvPr>
          <p:cNvSpPr/>
          <p:nvPr/>
        </p:nvSpPr>
        <p:spPr>
          <a:xfrm>
            <a:off x="6663740" y="2484569"/>
            <a:ext cx="4408706" cy="2810974"/>
          </a:xfrm>
          <a:prstGeom prst="rect">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smtClean="0">
                <a:solidFill>
                  <a:schemeClr val="accent5">
                    <a:lumMod val="75000"/>
                  </a:schemeClr>
                </a:solidFill>
              </a:rPr>
              <a:t>Local Government</a:t>
            </a:r>
          </a:p>
          <a:p>
            <a:pPr lvl="0" algn="ctr"/>
            <a:r>
              <a:rPr lang="en-US" sz="2000" b="1" dirty="0" smtClean="0">
                <a:solidFill>
                  <a:schemeClr val="accent5">
                    <a:lumMod val="75000"/>
                  </a:schemeClr>
                </a:solidFill>
              </a:rPr>
              <a:t>Short Term Priorities</a:t>
            </a:r>
          </a:p>
          <a:p>
            <a:pPr lvl="0"/>
            <a:endParaRPr lang="en-US" dirty="0">
              <a:solidFill>
                <a:prstClr val="black"/>
              </a:solidFill>
            </a:endParaRPr>
          </a:p>
          <a:p>
            <a:pPr lvl="0"/>
            <a:r>
              <a:rPr lang="en-US" dirty="0" smtClean="0">
                <a:solidFill>
                  <a:prstClr val="black"/>
                </a:solidFill>
              </a:rPr>
              <a:t>Goals </a:t>
            </a:r>
            <a:r>
              <a:rPr lang="en-US" dirty="0">
                <a:solidFill>
                  <a:prstClr val="black"/>
                </a:solidFill>
              </a:rPr>
              <a:t>and Actions prioritized by:</a:t>
            </a:r>
          </a:p>
          <a:p>
            <a:pPr lvl="0"/>
            <a:endParaRPr lang="en-US" dirty="0">
              <a:solidFill>
                <a:prstClr val="black"/>
              </a:solidFill>
            </a:endParaRPr>
          </a:p>
          <a:p>
            <a:pPr marL="285750" lvl="0" indent="-285750">
              <a:buFont typeface="Arial" panose="020B0604020202020204" pitchFamily="34" charset="0"/>
              <a:buChar char="•"/>
            </a:pPr>
            <a:r>
              <a:rPr lang="en-US" dirty="0">
                <a:solidFill>
                  <a:prstClr val="black"/>
                </a:solidFill>
              </a:rPr>
              <a:t>Required responsibilities</a:t>
            </a:r>
          </a:p>
          <a:p>
            <a:pPr marL="285750" lvl="0" indent="-285750">
              <a:buFont typeface="Arial" panose="020B0604020202020204" pitchFamily="34" charset="0"/>
              <a:buChar char="•"/>
            </a:pPr>
            <a:r>
              <a:rPr lang="en-US" dirty="0">
                <a:solidFill>
                  <a:prstClr val="black"/>
                </a:solidFill>
              </a:rPr>
              <a:t>Priorities set by </a:t>
            </a:r>
            <a:r>
              <a:rPr lang="en-US" dirty="0" smtClean="0">
                <a:solidFill>
                  <a:prstClr val="black"/>
                </a:solidFill>
              </a:rPr>
              <a:t>city councils and county commissions</a:t>
            </a:r>
            <a:endParaRPr lang="en-US" dirty="0">
              <a:solidFill>
                <a:prstClr val="black"/>
              </a:solidFill>
            </a:endParaRPr>
          </a:p>
          <a:p>
            <a:pPr marL="285750" lvl="0" indent="-285750">
              <a:buFont typeface="Arial" panose="020B0604020202020204" pitchFamily="34" charset="0"/>
              <a:buChar char="•"/>
            </a:pPr>
            <a:r>
              <a:rPr lang="en-US" dirty="0">
                <a:solidFill>
                  <a:prstClr val="black"/>
                </a:solidFill>
              </a:rPr>
              <a:t>Priorities identified in plan development by community </a:t>
            </a:r>
            <a:r>
              <a:rPr lang="en-US" dirty="0" smtClean="0">
                <a:solidFill>
                  <a:prstClr val="black"/>
                </a:solidFill>
              </a:rPr>
              <a:t>members</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7</a:t>
            </a:fld>
            <a:endParaRPr lang="en-US" sz="1600" dirty="0">
              <a:solidFill>
                <a:schemeClr val="tx1"/>
              </a:solidFill>
            </a:endParaRPr>
          </a:p>
        </p:txBody>
      </p:sp>
    </p:spTree>
    <p:extLst>
      <p:ext uri="{BB962C8B-B14F-4D97-AF65-F5344CB8AC3E}">
        <p14:creationId xmlns:p14="http://schemas.microsoft.com/office/powerpoint/2010/main" val="162645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BC88FAA7-1476-2446-9255-90C3665438C0}"/>
              </a:ext>
            </a:extLst>
          </p:cNvPr>
          <p:cNvPicPr>
            <a:picLocks noChangeAspect="1"/>
          </p:cNvPicPr>
          <p:nvPr/>
        </p:nvPicPr>
        <p:blipFill rotWithShape="1">
          <a:blip r:embed="rId3"/>
          <a:srcRect l="36686" r="38630"/>
          <a:stretch/>
        </p:blipFill>
        <p:spPr>
          <a:xfrm>
            <a:off x="1535635" y="2317620"/>
            <a:ext cx="4560365" cy="3040241"/>
          </a:xfrm>
          <a:prstGeom prst="rect">
            <a:avLst/>
          </a:prstGeom>
        </p:spPr>
      </p:pic>
      <p:sp>
        <p:nvSpPr>
          <p:cNvPr id="28" name="Title 1">
            <a:extLst>
              <a:ext uri="{FF2B5EF4-FFF2-40B4-BE49-F238E27FC236}">
                <a16:creationId xmlns:a16="http://schemas.microsoft.com/office/drawing/2014/main" xmlns="" id="{5432D427-596E-3144-B337-63C918510A65}"/>
              </a:ext>
            </a:extLst>
          </p:cNvPr>
          <p:cNvSpPr txBox="1">
            <a:spLocks/>
          </p:cNvSpPr>
          <p:nvPr/>
        </p:nvSpPr>
        <p:spPr>
          <a:xfrm>
            <a:off x="1729047" y="381000"/>
            <a:ext cx="9523221"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ambria" panose="02040503050406030204" pitchFamily="18" charset="0"/>
              </a:rPr>
              <a:t>Regional Work Plan Inputs and Deliverables</a:t>
            </a:r>
          </a:p>
        </p:txBody>
      </p:sp>
      <p:sp>
        <p:nvSpPr>
          <p:cNvPr id="2" name="Title 1"/>
          <p:cNvSpPr>
            <a:spLocks noGrp="1"/>
          </p:cNvSpPr>
          <p:nvPr>
            <p:ph type="title"/>
          </p:nvPr>
        </p:nvSpPr>
        <p:spPr/>
        <p:txBody>
          <a:bodyPr>
            <a:normAutofit fontScale="90000"/>
          </a:bodyPr>
          <a:lstStyle/>
          <a:p>
            <a:pPr lvl="0">
              <a:lnSpc>
                <a:spcPct val="100000"/>
              </a:lnSpc>
              <a:spcBef>
                <a:spcPts val="0"/>
              </a:spcBef>
            </a:pPr>
            <a:r>
              <a:rPr lang="en-US" dirty="0" smtClean="0">
                <a:solidFill>
                  <a:srgbClr val="4BACC6"/>
                </a:solidFill>
                <a:latin typeface="Cambria" panose="02040503050406030204" pitchFamily="18" charset="0"/>
                <a:ea typeface="+mn-ea"/>
                <a:cs typeface="+mn-cs"/>
              </a:rPr>
              <a:t>Elements of the Work Plan</a:t>
            </a:r>
            <a:r>
              <a:rPr lang="en-US" dirty="0">
                <a:solidFill>
                  <a:srgbClr val="4BACC6"/>
                </a:solidFill>
                <a:latin typeface="Cambria" panose="02040503050406030204" pitchFamily="18" charset="0"/>
                <a:ea typeface="+mn-ea"/>
                <a:cs typeface="+mn-cs"/>
              </a:rPr>
              <a:t/>
            </a:r>
            <a:br>
              <a:rPr lang="en-US" dirty="0">
                <a:solidFill>
                  <a:srgbClr val="4BACC6"/>
                </a:solidFill>
                <a:latin typeface="Cambria" panose="02040503050406030204" pitchFamily="18" charset="0"/>
                <a:ea typeface="+mn-ea"/>
                <a:cs typeface="+mn-cs"/>
              </a:rPr>
            </a:br>
            <a:endParaRPr lang="en-US" dirty="0"/>
          </a:p>
        </p:txBody>
      </p:sp>
      <p:sp>
        <p:nvSpPr>
          <p:cNvPr id="3" name="Rectangle 2"/>
          <p:cNvSpPr/>
          <p:nvPr/>
        </p:nvSpPr>
        <p:spPr>
          <a:xfrm>
            <a:off x="6318738" y="2218540"/>
            <a:ext cx="4933530" cy="3139321"/>
          </a:xfrm>
          <a:prstGeom prst="rect">
            <a:avLst/>
          </a:prstGeom>
        </p:spPr>
        <p:txBody>
          <a:bodyPr wrap="square">
            <a:spAutoFit/>
          </a:bodyPr>
          <a:lstStyle/>
          <a:p>
            <a:pPr marL="285750" indent="-285750">
              <a:buFont typeface="Arial" panose="020B0604020202020204" pitchFamily="34" charset="0"/>
              <a:buChar char="•"/>
            </a:pPr>
            <a:r>
              <a:rPr lang="en-US" sz="2800" dirty="0" smtClean="0"/>
              <a:t>Actions </a:t>
            </a:r>
            <a:r>
              <a:rPr lang="en-US" sz="2800" dirty="0"/>
              <a:t>for implementation </a:t>
            </a:r>
            <a:r>
              <a:rPr lang="en-US" sz="2800" dirty="0" smtClean="0"/>
              <a:t>in </a:t>
            </a:r>
            <a:r>
              <a:rPr lang="en-US" sz="2800" dirty="0"/>
              <a:t>the first three years </a:t>
            </a:r>
            <a:endParaRPr lang="en-US" sz="2800" dirty="0" smtClean="0"/>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2800" dirty="0" smtClean="0"/>
              <a:t>Description of activities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800" dirty="0" smtClean="0"/>
              <a:t>Roles </a:t>
            </a:r>
            <a:r>
              <a:rPr lang="en-US" sz="2800" dirty="0"/>
              <a:t>for implementation </a:t>
            </a:r>
            <a:endParaRPr lang="en-US" sz="2800" dirty="0" smtClean="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800" dirty="0" smtClean="0"/>
              <a:t>High </a:t>
            </a:r>
            <a:r>
              <a:rPr lang="en-US" sz="2800" dirty="0"/>
              <a:t>level </a:t>
            </a:r>
            <a:r>
              <a:rPr lang="en-US" sz="2800" dirty="0" smtClean="0"/>
              <a:t>resource allocations </a:t>
            </a:r>
            <a:r>
              <a:rPr lang="en-US" sz="2800" dirty="0"/>
              <a:t>to inform annual budgeting </a:t>
            </a:r>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8</a:t>
            </a:fld>
            <a:endParaRPr lang="en-US" sz="1600" dirty="0">
              <a:solidFill>
                <a:schemeClr val="tx1"/>
              </a:solidFill>
            </a:endParaRPr>
          </a:p>
        </p:txBody>
      </p:sp>
    </p:spTree>
    <p:extLst>
      <p:ext uri="{BB962C8B-B14F-4D97-AF65-F5344CB8AC3E}">
        <p14:creationId xmlns:p14="http://schemas.microsoft.com/office/powerpoint/2010/main" val="295786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xmlns="" id="{5432D427-596E-3144-B337-63C918510A65}"/>
              </a:ext>
            </a:extLst>
          </p:cNvPr>
          <p:cNvSpPr txBox="1">
            <a:spLocks/>
          </p:cNvSpPr>
          <p:nvPr/>
        </p:nvSpPr>
        <p:spPr>
          <a:xfrm>
            <a:off x="1729047" y="381000"/>
            <a:ext cx="9523221"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ambria" panose="02040503050406030204" pitchFamily="18" charset="0"/>
              </a:rPr>
              <a:t>Regional Work Plan Inputs and Deliverables</a:t>
            </a:r>
          </a:p>
        </p:txBody>
      </p:sp>
      <p:sp>
        <p:nvSpPr>
          <p:cNvPr id="2" name="Title 1"/>
          <p:cNvSpPr>
            <a:spLocks noGrp="1"/>
          </p:cNvSpPr>
          <p:nvPr>
            <p:ph type="title"/>
          </p:nvPr>
        </p:nvSpPr>
        <p:spPr/>
        <p:txBody>
          <a:bodyPr>
            <a:normAutofit fontScale="90000"/>
          </a:bodyPr>
          <a:lstStyle/>
          <a:p>
            <a:pPr lvl="0">
              <a:lnSpc>
                <a:spcPct val="100000"/>
              </a:lnSpc>
              <a:spcBef>
                <a:spcPts val="0"/>
              </a:spcBef>
            </a:pPr>
            <a:r>
              <a:rPr lang="en-US" dirty="0" smtClean="0">
                <a:solidFill>
                  <a:srgbClr val="4BACC6"/>
                </a:solidFill>
                <a:latin typeface="Cambria" panose="02040503050406030204" pitchFamily="18" charset="0"/>
                <a:ea typeface="+mn-ea"/>
                <a:cs typeface="+mn-cs"/>
              </a:rPr>
              <a:t>Agreements to Support Plan Implementation</a:t>
            </a:r>
            <a:r>
              <a:rPr lang="en-US" dirty="0">
                <a:solidFill>
                  <a:srgbClr val="4BACC6"/>
                </a:solidFill>
                <a:latin typeface="Cambria" panose="02040503050406030204" pitchFamily="18" charset="0"/>
                <a:ea typeface="+mn-ea"/>
                <a:cs typeface="+mn-cs"/>
              </a:rPr>
              <a:t/>
            </a:r>
            <a:br>
              <a:rPr lang="en-US" dirty="0">
                <a:solidFill>
                  <a:srgbClr val="4BACC6"/>
                </a:solidFill>
                <a:latin typeface="Cambria" panose="02040503050406030204" pitchFamily="18" charset="0"/>
                <a:ea typeface="+mn-ea"/>
                <a:cs typeface="+mn-cs"/>
              </a:rPr>
            </a:br>
            <a:endParaRPr lang="en-US" dirty="0"/>
          </a:p>
        </p:txBody>
      </p:sp>
      <p:sp>
        <p:nvSpPr>
          <p:cNvPr id="3" name="Rectangle 2"/>
          <p:cNvSpPr/>
          <p:nvPr/>
        </p:nvSpPr>
        <p:spPr>
          <a:xfrm>
            <a:off x="1283677" y="2866293"/>
            <a:ext cx="3006969" cy="1494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Working agreements</a:t>
            </a:r>
          </a:p>
        </p:txBody>
      </p:sp>
      <p:sp>
        <p:nvSpPr>
          <p:cNvPr id="6" name="Rectangle 5"/>
          <p:cNvSpPr/>
          <p:nvPr/>
        </p:nvSpPr>
        <p:spPr>
          <a:xfrm>
            <a:off x="4592515" y="2866293"/>
            <a:ext cx="3006969" cy="1494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Funding agreements</a:t>
            </a:r>
            <a:endParaRPr lang="en-US" dirty="0"/>
          </a:p>
        </p:txBody>
      </p:sp>
      <p:sp>
        <p:nvSpPr>
          <p:cNvPr id="7" name="Rectangle 6"/>
          <p:cNvSpPr/>
          <p:nvPr/>
        </p:nvSpPr>
        <p:spPr>
          <a:xfrm>
            <a:off x="7901353" y="2866293"/>
            <a:ext cx="3006969" cy="1494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Detailed project plans and scopes of work</a:t>
            </a:r>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9</a:t>
            </a:fld>
            <a:endParaRPr lang="en-US" sz="1600" dirty="0">
              <a:solidFill>
                <a:schemeClr val="tx1"/>
              </a:solidFill>
            </a:endParaRPr>
          </a:p>
        </p:txBody>
      </p:sp>
    </p:spTree>
    <p:extLst>
      <p:ext uri="{BB962C8B-B14F-4D97-AF65-F5344CB8AC3E}">
        <p14:creationId xmlns:p14="http://schemas.microsoft.com/office/powerpoint/2010/main" val="2556208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pass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2410</Words>
  <Application>Microsoft Office PowerPoint</Application>
  <PresentationFormat>Widescreen</PresentationFormat>
  <Paragraphs>294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Adelle Sans</vt:lpstr>
      <vt:lpstr>Arial</vt:lpstr>
      <vt:lpstr>Calibri</vt:lpstr>
      <vt:lpstr>Calibri Light</vt:lpstr>
      <vt:lpstr>Cambria</vt:lpstr>
      <vt:lpstr>Symbol</vt:lpstr>
      <vt:lpstr>Times New Roman</vt:lpstr>
      <vt:lpstr>Office Theme</vt:lpstr>
      <vt:lpstr>Compass_blue</vt:lpstr>
      <vt:lpstr>PowerPoint Presentation</vt:lpstr>
      <vt:lpstr>Goals for today’s discussion</vt:lpstr>
      <vt:lpstr>Role of Regional Waste Advisory Committee</vt:lpstr>
      <vt:lpstr>Today’s presentation </vt:lpstr>
      <vt:lpstr>2030 Regional Waste Plan Implementation </vt:lpstr>
      <vt:lpstr>Regional Work Plan Inputs and Deliverables </vt:lpstr>
      <vt:lpstr>Work Plan Inputs</vt:lpstr>
      <vt:lpstr>Elements of the Work Plan </vt:lpstr>
      <vt:lpstr>Agreements to Support Plan Implementation </vt:lpstr>
      <vt:lpstr>Work Plan Concept </vt:lpstr>
      <vt:lpstr>Equity guides plan implementation</vt:lpstr>
      <vt:lpstr>Work Plan Purpose </vt:lpstr>
      <vt:lpstr>Regional FY 20-23 Work Plan  Process and Timeline  </vt:lpstr>
      <vt:lpstr>Regional Waste Advisory Committee  Phase 1 Engagement Timeline </vt:lpstr>
      <vt:lpstr>PowerPoint Presentation</vt:lpstr>
      <vt:lpstr>PowerPoint Presentation</vt:lpstr>
      <vt:lpstr>PowerPoint Presentation</vt:lpstr>
    </vt:vector>
  </TitlesOfParts>
  <Company>Metro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Stirnkorb</dc:creator>
  <cp:lastModifiedBy>Casey Mellnik</cp:lastModifiedBy>
  <cp:revision>154</cp:revision>
  <cp:lastPrinted>2020-10-14T17:06:01Z</cp:lastPrinted>
  <dcterms:created xsi:type="dcterms:W3CDTF">2020-06-18T16:28:59Z</dcterms:created>
  <dcterms:modified xsi:type="dcterms:W3CDTF">2020-10-14T17:06:03Z</dcterms:modified>
</cp:coreProperties>
</file>