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9"/>
  </p:notesMasterIdLst>
  <p:sldIdLst>
    <p:sldId id="259" r:id="rId3"/>
    <p:sldId id="260" r:id="rId4"/>
    <p:sldId id="278" r:id="rId5"/>
    <p:sldId id="277" r:id="rId6"/>
    <p:sldId id="261" r:id="rId7"/>
    <p:sldId id="288" r:id="rId8"/>
    <p:sldId id="295" r:id="rId9"/>
    <p:sldId id="297" r:id="rId10"/>
    <p:sldId id="296" r:id="rId11"/>
    <p:sldId id="298" r:id="rId12"/>
    <p:sldId id="281" r:id="rId13"/>
    <p:sldId id="279" r:id="rId14"/>
    <p:sldId id="257" r:id="rId15"/>
    <p:sldId id="299" r:id="rId16"/>
    <p:sldId id="292"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McGuire" initials="MM" lastIdx="8" clrIdx="0">
    <p:extLst>
      <p:ext uri="{19B8F6BF-5375-455C-9EA6-DF929625EA0E}">
        <p15:presenceInfo xmlns:p15="http://schemas.microsoft.com/office/powerpoint/2012/main" userId="S-1-5-21-4171858184-3831003528-4187063224-10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215FC3"/>
    <a:srgbClr val="28DF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56485" autoAdjust="0"/>
  </p:normalViewPr>
  <p:slideViewPr>
    <p:cSldViewPr snapToGrid="0">
      <p:cViewPr varScale="1">
        <p:scale>
          <a:sx n="52" d="100"/>
          <a:sy n="52" d="100"/>
        </p:scale>
        <p:origin x="2058" y="66"/>
      </p:cViewPr>
      <p:guideLst>
        <p:guide orient="horz" pos="2160"/>
        <p:guide pos="3840"/>
      </p:guideLst>
    </p:cSldViewPr>
  </p:slideViewPr>
  <p:notesTextViewPr>
    <p:cViewPr>
      <p:scale>
        <a:sx n="1" d="1"/>
        <a:sy n="1" d="1"/>
      </p:scale>
      <p:origin x="0" y="0"/>
    </p:cViewPr>
  </p:notesTextViewPr>
  <p:sorterViewPr>
    <p:cViewPr>
      <p:scale>
        <a:sx n="66" d="100"/>
        <a:sy n="66" d="100"/>
      </p:scale>
      <p:origin x="0" y="-245"/>
    </p:cViewPr>
  </p:sorterViewPr>
  <p:notesViewPr>
    <p:cSldViewPr snapToGrid="0">
      <p:cViewPr varScale="1">
        <p:scale>
          <a:sx n="74" d="100"/>
          <a:sy n="74" d="100"/>
        </p:scale>
        <p:origin x="315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EABF8-D112-43AD-9EAF-0185937A0E4C}" type="datetimeFigureOut">
              <a:rPr lang="en-US" smtClean="0"/>
              <a:pPr/>
              <a:t>11/18/2020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3F9EE-4BF0-4865-809B-9D8D1189F142}" type="slidenum">
              <a:rPr lang="en-US" smtClean="0"/>
              <a:pPr/>
              <a:t>‹#›</a:t>
            </a:fld>
            <a:endParaRPr lang="en-US" dirty="0"/>
          </a:p>
        </p:txBody>
      </p:sp>
    </p:spTree>
    <p:extLst>
      <p:ext uri="{BB962C8B-B14F-4D97-AF65-F5344CB8AC3E}">
        <p14:creationId xmlns:p14="http://schemas.microsoft.com/office/powerpoint/2010/main" val="147395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 </a:t>
            </a:r>
            <a:endParaRPr lang="en-US" dirty="0" smtClean="0"/>
          </a:p>
          <a:p>
            <a:pPr lvl="0"/>
            <a:endParaRPr lang="en-US" dirty="0"/>
          </a:p>
          <a:p>
            <a:pPr lvl="0"/>
            <a:r>
              <a:rPr lang="en-US" dirty="0" smtClean="0"/>
              <a:t>Good Morning my name is Holly Stirnkorb and I am a Senior Planner with the Waste Prevention and Environmental Services Policy and Compliance Team.  </a:t>
            </a:r>
          </a:p>
          <a:p>
            <a:pPr lvl="0"/>
            <a:endParaRPr lang="en-US" dirty="0" smtClean="0"/>
          </a:p>
          <a:p>
            <a:pPr lvl="0"/>
            <a:r>
              <a:rPr lang="en-US" dirty="0" smtClean="0"/>
              <a:t>I am here today to gather your input on the draft list of actions prioritized for the first 3-year work plan to support implementation of the 2030 Regional Waste Plan.</a:t>
            </a:r>
          </a:p>
          <a:p>
            <a:pPr lvl="0"/>
            <a:endParaRPr lang="en-US" dirty="0" smtClean="0"/>
          </a:p>
          <a:p>
            <a:pPr lvl="0"/>
            <a:endParaRPr lang="en-US" dirty="0"/>
          </a:p>
        </p:txBody>
      </p:sp>
      <p:sp>
        <p:nvSpPr>
          <p:cNvPr id="4" name="Slide Number Placeholder 3"/>
          <p:cNvSpPr>
            <a:spLocks noGrp="1"/>
          </p:cNvSpPr>
          <p:nvPr>
            <p:ph type="sldNum" sz="quarter" idx="10"/>
          </p:nvPr>
        </p:nvSpPr>
        <p:spPr/>
        <p:txBody>
          <a:bodyPr/>
          <a:lstStyle/>
          <a:p>
            <a:fld id="{4501657D-5A48-9E47-B5F1-A4AB5EB427A2}" type="slidenum">
              <a:rPr lang="en-US" smtClean="0"/>
              <a:pPr/>
              <a:t>1</a:t>
            </a:fld>
            <a:endParaRPr lang="en-US" dirty="0"/>
          </a:p>
        </p:txBody>
      </p:sp>
    </p:spTree>
    <p:extLst>
      <p:ext uri="{BB962C8B-B14F-4D97-AF65-F5344CB8AC3E}">
        <p14:creationId xmlns:p14="http://schemas.microsoft.com/office/powerpoint/2010/main" val="2461876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smtClean="0"/>
              <a:t>And finally there actions</a:t>
            </a:r>
            <a:r>
              <a:rPr lang="en-US" baseline="0" dirty="0" smtClean="0"/>
              <a:t> shaded in light green that are the responsibility of Metro to plan and implement such as action 16.1 which relates to the Metro West transfer station that you have been hearing about.</a:t>
            </a:r>
            <a:r>
              <a:rPr lang="en-US" dirty="0" smtClean="0"/>
              <a:t> </a:t>
            </a:r>
          </a:p>
          <a:p>
            <a:pPr lvl="0">
              <a:defRPr/>
            </a:pPr>
            <a:endParaRPr lang="en-US" dirty="0" smtClean="0"/>
          </a:p>
          <a:p>
            <a:pPr lvl="0">
              <a:defRPr/>
            </a:pPr>
            <a:r>
              <a:rPr lang="en-US" dirty="0" smtClean="0"/>
              <a:t>In short, anything shaded</a:t>
            </a:r>
            <a:r>
              <a:rPr lang="en-US" baseline="0" dirty="0" smtClean="0"/>
              <a:t> is going to be worked in the next three years.  The difference is how we are working together to implement the actions.  </a:t>
            </a:r>
            <a:endParaRPr lang="en-US" dirty="0"/>
          </a:p>
        </p:txBody>
      </p:sp>
      <p:sp>
        <p:nvSpPr>
          <p:cNvPr id="4" name="Slide Number Placeholder 3"/>
          <p:cNvSpPr>
            <a:spLocks noGrp="1"/>
          </p:cNvSpPr>
          <p:nvPr>
            <p:ph type="sldNum" sz="quarter" idx="5"/>
          </p:nvPr>
        </p:nvSpPr>
        <p:spPr/>
        <p:txBody>
          <a:bodyPr/>
          <a:lstStyle/>
          <a:p>
            <a:fld id="{47F3F9EE-4BF0-4865-809B-9D8D1189F142}" type="slidenum">
              <a:rPr lang="en-US" smtClean="0"/>
              <a:pPr/>
              <a:t>10</a:t>
            </a:fld>
            <a:endParaRPr lang="en-US" dirty="0"/>
          </a:p>
        </p:txBody>
      </p:sp>
    </p:spTree>
    <p:extLst>
      <p:ext uri="{BB962C8B-B14F-4D97-AF65-F5344CB8AC3E}">
        <p14:creationId xmlns:p14="http://schemas.microsoft.com/office/powerpoint/2010/main" val="1571483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now I’d like to move onto the survey results.</a:t>
            </a:r>
          </a:p>
          <a:p>
            <a:endParaRPr lang="en-US" baseline="0" dirty="0" smtClean="0"/>
          </a:p>
          <a:p>
            <a:r>
              <a:rPr lang="en-US" baseline="0" dirty="0" smtClean="0"/>
              <a:t>As I mentioned we asked committee members to complete an online survey to gather input on what was not included in the list of actions that the committee would like to see implemented in the short term, what was included that should be postponed, and what the committee would like to remain engaged in.</a:t>
            </a:r>
          </a:p>
          <a:p>
            <a:endParaRPr lang="en-US" baseline="0" dirty="0" smtClean="0"/>
          </a:p>
          <a:p>
            <a:r>
              <a:rPr lang="en-US" baseline="0" dirty="0" smtClean="0"/>
              <a:t>Seven committee members responded to the survey and these are the key takeaways:</a:t>
            </a:r>
          </a:p>
          <a:p>
            <a:endParaRPr lang="en-US" baseline="0" dirty="0" smtClean="0"/>
          </a:p>
          <a:p>
            <a:r>
              <a:rPr lang="en-US" baseline="0" dirty="0" smtClean="0"/>
              <a:t>Most respondents did not perceive that there are actions missing.  However, local governments did identify the need to coordinate on disaster resilience actions.  I will touch on that in a minute.</a:t>
            </a:r>
          </a:p>
          <a:p>
            <a:endParaRPr lang="en-US" baseline="0" dirty="0" smtClean="0"/>
          </a:p>
          <a:p>
            <a:r>
              <a:rPr lang="en-US" baseline="0" dirty="0" smtClean="0"/>
              <a:t>No specific actions were recommended for removal</a:t>
            </a:r>
          </a:p>
          <a:p>
            <a:endParaRPr lang="en-US" baseline="0" dirty="0" smtClean="0"/>
          </a:p>
          <a:p>
            <a:r>
              <a:rPr lang="en-US" baseline="0" dirty="0" smtClean="0"/>
              <a:t>No consensus on actions the committee should continue to engage in</a:t>
            </a:r>
          </a:p>
          <a:p>
            <a:r>
              <a:rPr lang="en-US" baseline="0" dirty="0" smtClean="0"/>
              <a:t>Some agreement that equity should remain a focus of the committee</a:t>
            </a:r>
          </a:p>
          <a:p>
            <a:r>
              <a:rPr lang="en-US" baseline="0" dirty="0" smtClean="0"/>
              <a:t>Sub-committees were suggested to accommodate the varied interests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F3F9EE-4BF0-4865-809B-9D8D1189F142}" type="slidenum">
              <a:rPr lang="en-US" smtClean="0"/>
              <a:pPr/>
              <a:t>11</a:t>
            </a:fld>
            <a:endParaRPr lang="en-US" dirty="0"/>
          </a:p>
        </p:txBody>
      </p:sp>
    </p:spTree>
    <p:extLst>
      <p:ext uri="{BB962C8B-B14F-4D97-AF65-F5344CB8AC3E}">
        <p14:creationId xmlns:p14="http://schemas.microsoft.com/office/powerpoint/2010/main" val="3827056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Regarding disaster resilience, in our work session with local governments to prioritize actions, the need to focus on disaster resilience in this 3-year work plan was identified.  As a result, Metro will begin to work with local governments to identify activities to implement the following three actions: </a:t>
            </a:r>
          </a:p>
          <a:p>
            <a:endParaRPr lang="en-US" baseline="0" dirty="0" smtClean="0"/>
          </a:p>
          <a:p>
            <a:r>
              <a:rPr lang="en-US" baseline="0" dirty="0" smtClean="0"/>
              <a:t>17.2. Conduct periodic exercises to test and practice the implementation of disaster debris plans </a:t>
            </a:r>
          </a:p>
          <a:p>
            <a:r>
              <a:rPr lang="en-US" baseline="0" dirty="0" smtClean="0"/>
              <a:t>18.2  Implement requirements for solid waste system service providers to prepare and maintain emergency operations and continuity of operations plans.</a:t>
            </a:r>
          </a:p>
          <a:p>
            <a:r>
              <a:rPr lang="en-US" baseline="0" dirty="0" smtClean="0"/>
              <a:t>19.3  Develop agreements and contracts with service providers and partner jurisdictions to ensure rapid mobilization of regional and out-of-region resources during emergency response operations.</a:t>
            </a:r>
          </a:p>
          <a:p>
            <a:endParaRPr lang="en-US" baseline="0" dirty="0" smtClean="0"/>
          </a:p>
        </p:txBody>
      </p:sp>
      <p:sp>
        <p:nvSpPr>
          <p:cNvPr id="4" name="Slide Number Placeholder 3"/>
          <p:cNvSpPr>
            <a:spLocks noGrp="1"/>
          </p:cNvSpPr>
          <p:nvPr>
            <p:ph type="sldNum" sz="quarter" idx="10"/>
          </p:nvPr>
        </p:nvSpPr>
        <p:spPr/>
        <p:txBody>
          <a:bodyPr/>
          <a:lstStyle/>
          <a:p>
            <a:fld id="{47F3F9EE-4BF0-4865-809B-9D8D1189F142}" type="slidenum">
              <a:rPr lang="en-US" smtClean="0"/>
              <a:pPr/>
              <a:t>12</a:t>
            </a:fld>
            <a:endParaRPr lang="en-US" dirty="0"/>
          </a:p>
        </p:txBody>
      </p:sp>
    </p:spTree>
    <p:extLst>
      <p:ext uri="{BB962C8B-B14F-4D97-AF65-F5344CB8AC3E}">
        <p14:creationId xmlns:p14="http://schemas.microsoft.com/office/powerpoint/2010/main" val="172445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There were several questions listed in the survey.  I’d like to address a few of those before opening up the discussion for general input.</a:t>
            </a: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There were a few questions</a:t>
            </a:r>
            <a:r>
              <a:rPr lang="en-US" baseline="0" dirty="0" smtClean="0">
                <a:latin typeface="Calibri" panose="020F0502020204030204" pitchFamily="34" charset="0"/>
                <a:ea typeface="Calibri" panose="020F0502020204030204" pitchFamily="34" charset="0"/>
                <a:cs typeface="Times New Roman" panose="02020603050405020304" pitchFamily="18" charset="0"/>
              </a:rPr>
              <a:t> that related to educating consumers on ways to reduce the harmful impacts of products throughout their full life cycle including how to shift the focus from end of life – what to do with a product that has already been purchased, or not have good choices in the first place – to helping folks advocate for changing the choice of products made available them in order to reduce impacts.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Taken as a whole, the goals and actions in the plan address every stage of the product life cycle from</a:t>
            </a:r>
            <a:r>
              <a:rPr lang="en-US" baseline="0" dirty="0" smtClean="0">
                <a:latin typeface="Calibri" panose="020F0502020204030204" pitchFamily="34" charset="0"/>
                <a:ea typeface="Calibri" panose="020F0502020204030204" pitchFamily="34" charset="0"/>
                <a:cs typeface="Times New Roman" panose="02020603050405020304" pitchFamily="18" charset="0"/>
              </a:rPr>
              <a:t> design and manufacture to disposal.</a:t>
            </a:r>
            <a:r>
              <a:rPr lang="en-US" dirty="0" smtClean="0">
                <a:latin typeface="Calibri" panose="020F0502020204030204" pitchFamily="34" charset="0"/>
                <a:ea typeface="Calibri" panose="020F0502020204030204" pitchFamily="34" charset="0"/>
                <a:cs typeface="Times New Roman" panose="02020603050405020304" pitchFamily="18" charset="0"/>
              </a:rPr>
              <a:t>  In</a:t>
            </a:r>
            <a:r>
              <a:rPr lang="en-US" baseline="0" dirty="0" smtClean="0">
                <a:latin typeface="Calibri" panose="020F0502020204030204" pitchFamily="34" charset="0"/>
                <a:ea typeface="Calibri" panose="020F0502020204030204" pitchFamily="34" charset="0"/>
                <a:cs typeface="Times New Roman" panose="02020603050405020304" pitchFamily="18" charset="0"/>
              </a:rPr>
              <a:t> many cases, the</a:t>
            </a:r>
            <a:r>
              <a:rPr lang="en-US" dirty="0" smtClean="0">
                <a:latin typeface="Calibri" panose="020F0502020204030204" pitchFamily="34" charset="0"/>
                <a:ea typeface="Calibri" panose="020F0502020204030204" pitchFamily="34" charset="0"/>
                <a:cs typeface="Times New Roman" panose="02020603050405020304" pitchFamily="18" charset="0"/>
              </a:rPr>
              <a:t> actions complement each other to accomplish certain</a:t>
            </a:r>
            <a:r>
              <a:rPr lang="en-US" baseline="0" dirty="0" smtClean="0">
                <a:latin typeface="Calibri" panose="020F0502020204030204" pitchFamily="34" charset="0"/>
                <a:ea typeface="Calibri" panose="020F0502020204030204" pitchFamily="34" charset="0"/>
                <a:cs typeface="Times New Roman" panose="02020603050405020304" pitchFamily="18" charset="0"/>
              </a:rPr>
              <a:t> goals - and they address issues from different fronts.  So while e</a:t>
            </a:r>
            <a:r>
              <a:rPr lang="en-US" dirty="0" smtClean="0">
                <a:latin typeface="Calibri" panose="020F0502020204030204" pitchFamily="34" charset="0"/>
                <a:ea typeface="Calibri" panose="020F0502020204030204" pitchFamily="34" charset="0"/>
                <a:cs typeface="Times New Roman" panose="02020603050405020304" pitchFamily="18" charset="0"/>
              </a:rPr>
              <a:t>ducating consumers to advocate for changing the choices made available to them is included in many of</a:t>
            </a:r>
            <a:r>
              <a:rPr lang="en-US" baseline="0"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the existing education programs.</a:t>
            </a:r>
            <a:r>
              <a:rPr lang="en-US" baseline="0" dirty="0" smtClean="0">
                <a:latin typeface="Calibri" panose="020F0502020204030204" pitchFamily="34" charset="0"/>
                <a:ea typeface="Calibri" panose="020F0502020204030204" pitchFamily="34" charset="0"/>
                <a:cs typeface="Times New Roman" panose="02020603050405020304" pitchFamily="18" charset="0"/>
              </a:rPr>
              <a:t>  The work plan also includes actions that involve </a:t>
            </a:r>
            <a:r>
              <a:rPr lang="en-US" dirty="0" smtClean="0">
                <a:latin typeface="Calibri" panose="020F0502020204030204" pitchFamily="34" charset="0"/>
                <a:ea typeface="Calibri" panose="020F0502020204030204" pitchFamily="34" charset="0"/>
                <a:cs typeface="Times New Roman" panose="02020603050405020304" pitchFamily="18" charset="0"/>
              </a:rPr>
              <a:t>legislative efforts and assistance in implementing existing laws focused</a:t>
            </a:r>
            <a:r>
              <a:rPr lang="en-US" baseline="0" dirty="0" smtClean="0">
                <a:latin typeface="Calibri" panose="020F0502020204030204" pitchFamily="34" charset="0"/>
                <a:ea typeface="Calibri" panose="020F0502020204030204" pitchFamily="34" charset="0"/>
                <a:cs typeface="Times New Roman" panose="02020603050405020304" pitchFamily="18" charset="0"/>
              </a:rPr>
              <a:t> on influencing product choices available to consumers.  These actions include </a:t>
            </a:r>
            <a:r>
              <a:rPr lang="en-US" dirty="0" smtClean="0">
                <a:latin typeface="Calibri" panose="020F0502020204030204" pitchFamily="34" charset="0"/>
                <a:ea typeface="Calibri" panose="020F0502020204030204" pitchFamily="34" charset="0"/>
                <a:cs typeface="Times New Roman" panose="02020603050405020304" pitchFamily="18" charset="0"/>
              </a:rPr>
              <a:t>advocating for product stewardship legislation, eco-modulated fees which is part of product</a:t>
            </a:r>
            <a:r>
              <a:rPr lang="en-US" baseline="0" dirty="0" smtClean="0">
                <a:latin typeface="Calibri" panose="020F0502020204030204" pitchFamily="34" charset="0"/>
                <a:ea typeface="Calibri" panose="020F0502020204030204" pitchFamily="34" charset="0"/>
                <a:cs typeface="Times New Roman" panose="02020603050405020304" pitchFamily="18" charset="0"/>
              </a:rPr>
              <a:t> stewardship and</a:t>
            </a:r>
            <a:r>
              <a:rPr lang="en-US" dirty="0" smtClean="0">
                <a:latin typeface="Calibri" panose="020F0502020204030204" pitchFamily="34" charset="0"/>
                <a:ea typeface="Calibri" panose="020F0502020204030204" pitchFamily="34" charset="0"/>
                <a:cs typeface="Times New Roman" panose="02020603050405020304" pitchFamily="18" charset="0"/>
              </a:rPr>
              <a:t> are fees that provide incentives for producers to minimize the use of chemicals of concern.  And there are also actions that provide support to</a:t>
            </a:r>
            <a:r>
              <a:rPr lang="en-US" baseline="0"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implementing the Oregon Toxic-Free Kids Act which requires manufactures of children’s products sold in Oregon</a:t>
            </a:r>
            <a:r>
              <a:rPr lang="en-US" baseline="0" dirty="0" smtClean="0">
                <a:latin typeface="Calibri" panose="020F0502020204030204" pitchFamily="34" charset="0"/>
                <a:ea typeface="Calibri" panose="020F0502020204030204" pitchFamily="34" charset="0"/>
                <a:cs typeface="Times New Roman" panose="02020603050405020304" pitchFamily="18" charset="0"/>
              </a:rPr>
              <a:t> to report products containing chemical of concern</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There</a:t>
            </a:r>
            <a:r>
              <a:rPr lang="en-US" baseline="0" dirty="0" smtClean="0">
                <a:latin typeface="Calibri" panose="020F0502020204030204" pitchFamily="34" charset="0"/>
                <a:ea typeface="Calibri" panose="020F0502020204030204" pitchFamily="34" charset="0"/>
                <a:cs typeface="Times New Roman" panose="02020603050405020304" pitchFamily="18" charset="0"/>
              </a:rPr>
              <a:t> were also questions about how we will evaluate progress towards the vision and goals in the plan.</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	</a:t>
            </a:r>
          </a:p>
          <a:p>
            <a:r>
              <a:rPr lang="en-US" dirty="0" smtClean="0">
                <a:latin typeface="Calibri" panose="020F0502020204030204" pitchFamily="34" charset="0"/>
                <a:ea typeface="Calibri" panose="020F0502020204030204" pitchFamily="34" charset="0"/>
                <a:cs typeface="Times New Roman" panose="02020603050405020304" pitchFamily="18" charset="0"/>
              </a:rPr>
              <a:t>The plan includes a measurement framework to evaluate progress.  The measurement framework identifies three types of indicators including Key Indicators, Goal Indicators and Performance Indicators.  Some of the data to inform the indicators is available like tons of waste generated.</a:t>
            </a:r>
            <a:r>
              <a:rPr lang="en-US" baseline="0" dirty="0" smtClean="0">
                <a:latin typeface="Calibri" panose="020F0502020204030204" pitchFamily="34" charset="0"/>
                <a:ea typeface="Calibri" panose="020F0502020204030204" pitchFamily="34" charset="0"/>
                <a:cs typeface="Times New Roman" panose="02020603050405020304" pitchFamily="18" charset="0"/>
              </a:rPr>
              <a:t>  Other</a:t>
            </a:r>
            <a:r>
              <a:rPr lang="en-US" dirty="0" smtClean="0">
                <a:latin typeface="Calibri" panose="020F0502020204030204" pitchFamily="34" charset="0"/>
                <a:ea typeface="Calibri" panose="020F0502020204030204" pitchFamily="34" charset="0"/>
                <a:cs typeface="Times New Roman" panose="02020603050405020304" pitchFamily="18" charset="0"/>
              </a:rPr>
              <a:t> indicators will require collecting new data.  Please refer to the Measuring Progress chapter of the Regional Waste Plan for a description of each type of indicator.  Metro is in the process of developing a concept for an annual Regional Waste Plan report that will track progress towards implementing plan actions and meeting indicators.</a:t>
            </a: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Goal 15:  How are community needs assessed? - anywhere in this plan - who would lead? Are these community led?</a:t>
            </a: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General questions around how this plan is communicated to community? How to break down a 30 -year plan in 3- year work plans. What does that mean for community engagement? How is outreach done to ensure communities receive this information?</a:t>
            </a: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Action 15.10:  Does this action represent an opportunity to evaluate and design a new model for funding waste prevention work, de-coupled from waste collection rates?</a:t>
            </a:r>
          </a:p>
          <a:p>
            <a:pPr marL="171450" indent="-1714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Goal 16:  Which actions promote small recycling and reuse depots? Not clear to me.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7874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would like to open it up to additional input. Roy will invite each of you to provide input. As a reminder we are asking</a:t>
            </a:r>
            <a:r>
              <a:rPr lang="en-US" baseline="0" dirty="0" smtClean="0"/>
              <a:t> you to t</a:t>
            </a:r>
            <a:r>
              <a:rPr lang="en-US" dirty="0" smtClean="0"/>
              <a:t>hink </a:t>
            </a:r>
            <a:r>
              <a:rPr lang="en-US" dirty="0" smtClean="0"/>
              <a:t>about the next three years of the work plan, </a:t>
            </a:r>
            <a:r>
              <a:rPr lang="en-US" dirty="0" smtClean="0"/>
              <a:t>and provide </a:t>
            </a:r>
            <a:r>
              <a:rPr lang="en-US" dirty="0" smtClean="0"/>
              <a:t>input on what was not included in the list </a:t>
            </a:r>
            <a:r>
              <a:rPr lang="en-US" dirty="0" smtClean="0"/>
              <a:t>of </a:t>
            </a:r>
            <a:r>
              <a:rPr lang="en-US" dirty="0" smtClean="0"/>
              <a:t>actions that you would like to see implemented in the short term or what was included that you think should be postponed, and why. </a:t>
            </a:r>
          </a:p>
          <a:p>
            <a:endParaRPr lang="en-US" dirty="0" smtClean="0"/>
          </a:p>
          <a:p>
            <a:r>
              <a:rPr lang="en-US" dirty="0" smtClean="0"/>
              <a:t>Questions for consideration include: </a:t>
            </a:r>
          </a:p>
          <a:p>
            <a:pPr marL="171450" indent="-171450">
              <a:buFont typeface="Arial" panose="020B0604020202020204" pitchFamily="34" charset="0"/>
              <a:buChar char="•"/>
            </a:pPr>
            <a:r>
              <a:rPr lang="en-US" dirty="0" smtClean="0"/>
              <a:t>Which actions were not included that should be? Why?</a:t>
            </a:r>
          </a:p>
          <a:p>
            <a:pPr marL="171450" indent="-171450">
              <a:buFont typeface="Arial" panose="020B0604020202020204" pitchFamily="34" charset="0"/>
              <a:buChar char="•"/>
            </a:pPr>
            <a:r>
              <a:rPr lang="en-US" dirty="0" smtClean="0"/>
              <a:t>Which actions were included that should not be? Why?</a:t>
            </a:r>
          </a:p>
          <a:p>
            <a:pPr marL="171450" indent="-171450">
              <a:buFont typeface="Arial" panose="020B0604020202020204" pitchFamily="34" charset="0"/>
              <a:buChar char="•"/>
            </a:pPr>
            <a:r>
              <a:rPr lang="en-US" dirty="0" smtClean="0"/>
              <a:t>Which actions should the Regional Waste Advisory Committee have continued engagement?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F3F9EE-4BF0-4865-809B-9D8D1189F142}" type="slidenum">
              <a:rPr lang="en-US" smtClean="0"/>
              <a:pPr/>
              <a:t>14</a:t>
            </a:fld>
            <a:endParaRPr lang="en-US" dirty="0"/>
          </a:p>
        </p:txBody>
      </p:sp>
    </p:spTree>
    <p:extLst>
      <p:ext uri="{BB962C8B-B14F-4D97-AF65-F5344CB8AC3E}">
        <p14:creationId xmlns:p14="http://schemas.microsoft.com/office/powerpoint/2010/main" val="162075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Thank</a:t>
            </a:r>
            <a:r>
              <a:rPr lang="en-US" baseline="0" dirty="0" smtClean="0"/>
              <a:t> you so much for your time in completing the online survey and your input today.</a:t>
            </a:r>
          </a:p>
          <a:p>
            <a:endParaRPr lang="en-US" dirty="0" smtClean="0"/>
          </a:p>
          <a:p>
            <a:r>
              <a:rPr lang="en-US" dirty="0" smtClean="0"/>
              <a:t>Metro</a:t>
            </a:r>
            <a:r>
              <a:rPr lang="en-US" baseline="0" dirty="0" smtClean="0"/>
              <a:t> </a:t>
            </a:r>
            <a:r>
              <a:rPr lang="en-US" baseline="0" dirty="0" smtClean="0"/>
              <a:t>staff will </a:t>
            </a:r>
            <a:r>
              <a:rPr lang="en-US" baseline="0" dirty="0" smtClean="0"/>
              <a:t>continue engage </a:t>
            </a:r>
            <a:r>
              <a:rPr lang="en-US" baseline="0" dirty="0" smtClean="0"/>
              <a:t>the Regional Waste Advisory Committee throughout development of the work plan for continued guidance and to provide informational updates.  </a:t>
            </a:r>
            <a:r>
              <a:rPr lang="en-US" dirty="0" smtClean="0"/>
              <a:t>The full schedule of engagement </a:t>
            </a:r>
            <a:r>
              <a:rPr lang="en-US" dirty="0" smtClean="0"/>
              <a:t>was</a:t>
            </a:r>
            <a:r>
              <a:rPr lang="en-US" baseline="0" dirty="0" smtClean="0"/>
              <a:t> included </a:t>
            </a:r>
            <a:r>
              <a:rPr lang="en-US" baseline="0" dirty="0" smtClean="0"/>
              <a:t>in the memo that was provided to the committee with an overview of the </a:t>
            </a:r>
            <a:r>
              <a:rPr lang="en-US" baseline="0" dirty="0" smtClean="0"/>
              <a:t>project in October.</a:t>
            </a:r>
            <a:r>
              <a:rPr lang="en-US" dirty="0" smtClean="0"/>
              <a:t>  </a:t>
            </a:r>
            <a:endParaRPr lang="en-US" dirty="0" smtClean="0"/>
          </a:p>
          <a:p>
            <a:endParaRPr lang="en-US" dirty="0" smtClean="0"/>
          </a:p>
          <a:p>
            <a:r>
              <a:rPr lang="en-US" dirty="0" smtClean="0"/>
              <a:t>The</a:t>
            </a:r>
            <a:r>
              <a:rPr lang="en-US" baseline="0" dirty="0" smtClean="0"/>
              <a:t> next point of engagement with the committee for Phase 1 of this project will be on December 17</a:t>
            </a:r>
            <a:r>
              <a:rPr lang="en-US" baseline="30000" dirty="0" smtClean="0"/>
              <a:t>th</a:t>
            </a:r>
            <a:r>
              <a:rPr lang="en-US" baseline="0" dirty="0" smtClean="0"/>
              <a:t> when </a:t>
            </a:r>
            <a:r>
              <a:rPr lang="en-US" baseline="0" dirty="0" smtClean="0"/>
              <a:t>will present the final actions and describe how committee input was incorporated.  We will also provide an update on the progress of the project.</a:t>
            </a:r>
          </a:p>
          <a:p>
            <a:pPr marL="0" indent="0">
              <a:buFont typeface="Arial" panose="020B0604020202020204" pitchFamily="34"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F3F9EE-4BF0-4865-809B-9D8D1189F142}" type="slidenum">
              <a:rPr lang="en-US" smtClean="0"/>
              <a:pPr/>
              <a:t>15</a:t>
            </a:fld>
            <a:endParaRPr lang="en-US" dirty="0"/>
          </a:p>
        </p:txBody>
      </p:sp>
    </p:spTree>
    <p:extLst>
      <p:ext uri="{BB962C8B-B14F-4D97-AF65-F5344CB8AC3E}">
        <p14:creationId xmlns:p14="http://schemas.microsoft.com/office/powerpoint/2010/main" val="236561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the results of the online survey that we ask</a:t>
            </a:r>
            <a:r>
              <a:rPr lang="en-US" baseline="0" dirty="0" smtClean="0"/>
              <a:t> you to participate in</a:t>
            </a:r>
            <a:endParaRPr lang="en-US" dirty="0" smtClean="0"/>
          </a:p>
          <a:p>
            <a:r>
              <a:rPr lang="en-US" dirty="0" smtClean="0"/>
              <a:t>Address questions submitted as part of the survey and clarify an issue that came up for several</a:t>
            </a:r>
            <a:r>
              <a:rPr lang="en-US" baseline="0" dirty="0" smtClean="0"/>
              <a:t> folks in the survey</a:t>
            </a:r>
            <a:endParaRPr lang="en-US" dirty="0" smtClean="0"/>
          </a:p>
          <a:p>
            <a:r>
              <a:rPr lang="en-US" dirty="0" smtClean="0"/>
              <a:t>And then have a discussion</a:t>
            </a:r>
            <a:r>
              <a:rPr lang="en-US" baseline="0" dirty="0" smtClean="0"/>
              <a:t> to gather</a:t>
            </a:r>
            <a:r>
              <a:rPr lang="en-US" dirty="0" smtClean="0"/>
              <a:t> additional input</a:t>
            </a:r>
          </a:p>
          <a:p>
            <a:endParaRPr lang="en-US" dirty="0"/>
          </a:p>
        </p:txBody>
      </p:sp>
      <p:sp>
        <p:nvSpPr>
          <p:cNvPr id="4" name="Slide Number Placeholder 3"/>
          <p:cNvSpPr>
            <a:spLocks noGrp="1"/>
          </p:cNvSpPr>
          <p:nvPr>
            <p:ph type="sldNum" sz="quarter" idx="5"/>
          </p:nvPr>
        </p:nvSpPr>
        <p:spPr/>
        <p:txBody>
          <a:bodyPr/>
          <a:lstStyle/>
          <a:p>
            <a:fld id="{4501657D-5A48-9E47-B5F1-A4AB5EB427A2}" type="slidenum">
              <a:rPr lang="en-US" smtClean="0"/>
              <a:pPr/>
              <a:t>2</a:t>
            </a:fld>
            <a:endParaRPr lang="en-US" dirty="0"/>
          </a:p>
        </p:txBody>
      </p:sp>
    </p:spTree>
    <p:extLst>
      <p:ext uri="{BB962C8B-B14F-4D97-AF65-F5344CB8AC3E}">
        <p14:creationId xmlns:p14="http://schemas.microsoft.com/office/powerpoint/2010/main" val="61032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we discussed in October, Metro and local government partners are collaboratively developing a three-year work plan to support implementation of the 2030 Regional Waste Plan. The work plan will prioritize actions for implementation in years one through three of the Regional Waste Plan; identify high-level activities to achieve each action; and include estimates of resources needed to complete the work which will inform Metro and local government budgeting and resource allocation decisions. </a:t>
            </a:r>
          </a:p>
          <a:p>
            <a:endParaRPr lang="en-US" baseline="0" dirty="0" smtClean="0"/>
          </a:p>
          <a:p>
            <a:r>
              <a:rPr lang="en-US" dirty="0" smtClean="0"/>
              <a:t>The </a:t>
            </a:r>
            <a:r>
              <a:rPr lang="en-US" dirty="0" smtClean="0"/>
              <a:t>role of the Regional Waste Advisory Committee’s in this process is to review and provide input on the actions and activities that are prioritized for implementation in each three-year work plan.</a:t>
            </a:r>
          </a:p>
        </p:txBody>
      </p:sp>
      <p:sp>
        <p:nvSpPr>
          <p:cNvPr id="4" name="Slide Number Placeholder 3"/>
          <p:cNvSpPr>
            <a:spLocks noGrp="1"/>
          </p:cNvSpPr>
          <p:nvPr>
            <p:ph type="sldNum" sz="quarter" idx="10"/>
          </p:nvPr>
        </p:nvSpPr>
        <p:spPr/>
        <p:txBody>
          <a:bodyPr/>
          <a:lstStyle/>
          <a:p>
            <a:fld id="{47F3F9EE-4BF0-4865-809B-9D8D1189F142}" type="slidenum">
              <a:rPr lang="en-US" smtClean="0"/>
              <a:pPr/>
              <a:t>3</a:t>
            </a:fld>
            <a:endParaRPr lang="en-US" dirty="0"/>
          </a:p>
        </p:txBody>
      </p:sp>
    </p:spTree>
    <p:extLst>
      <p:ext uri="{BB962C8B-B14F-4D97-AF65-F5344CB8AC3E}">
        <p14:creationId xmlns:p14="http://schemas.microsoft.com/office/powerpoint/2010/main" val="153732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first phase of the project is to identify actions for the 3-year work plan, including agency roles and responsibilities for action implementation.  On October 30th the committee was provided with the list of actions prioritized for implementation by Metro and local governments for review. To facilitate review and input, Metro staff conducted an online survey and community members of the committee were offered one-on-one time with staff to answer questions or clarify issues prior to today’s committee meeting.  </a:t>
            </a:r>
          </a:p>
          <a:p>
            <a:pPr marL="0" marR="0">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committee is being asked to think about the next three years of the work plan, and provide input on what was not included in the list of actions that the committee would like to see implemented in the short term or what was included that should be postponed, and why.  Questions for consideration include: </a:t>
            </a:r>
          </a:p>
          <a:p>
            <a:pPr marL="0" marR="0">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Which actions were not included that should be? Why?</a:t>
            </a: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Which actions were included that should not be? Why?</a:t>
            </a:r>
          </a:p>
          <a:p>
            <a:pPr marL="342900" marR="0" lvl="0" indent="-342900">
              <a:spcBef>
                <a:spcPts val="0"/>
              </a:spcBef>
              <a:spcAft>
                <a:spcPts val="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Which actions should the Regional Waste Advisory Committee have continued engagement?</a:t>
            </a:r>
          </a:p>
          <a:p>
            <a:pPr marL="0" marR="0">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7F3F9EE-4BF0-4865-809B-9D8D1189F142}" type="slidenum">
              <a:rPr lang="en-US" smtClean="0"/>
              <a:pPr/>
              <a:t>4</a:t>
            </a:fld>
            <a:endParaRPr lang="en-US" dirty="0"/>
          </a:p>
        </p:txBody>
      </p:sp>
    </p:spTree>
    <p:extLst>
      <p:ext uri="{BB962C8B-B14F-4D97-AF65-F5344CB8AC3E}">
        <p14:creationId xmlns:p14="http://schemas.microsoft.com/office/powerpoint/2010/main" val="72753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I get into the results of the survey, I’d like to clarify how we color coded the actions for your review.  </a:t>
            </a:r>
          </a:p>
          <a:p>
            <a:endParaRPr lang="en-US" dirty="0" smtClean="0"/>
          </a:p>
          <a:p>
            <a:r>
              <a:rPr lang="en-US" dirty="0" smtClean="0"/>
              <a:t>Some actions were shaded dark green, other were light green and others were unshaded.   </a:t>
            </a:r>
          </a:p>
          <a:p>
            <a:endParaRPr lang="en-US" dirty="0" smtClean="0"/>
          </a:p>
          <a:p>
            <a:r>
              <a:rPr lang="en-US" dirty="0" smtClean="0"/>
              <a:t>I want to make it clear is that the shading did not have to do with ranking the actions by level of importance,</a:t>
            </a:r>
            <a:r>
              <a:rPr lang="en-US" baseline="0" dirty="0" smtClean="0"/>
              <a:t> rather the shading has</a:t>
            </a:r>
            <a:r>
              <a:rPr lang="en-US" dirty="0" smtClean="0"/>
              <a:t> more to do with how Metro and cities</a:t>
            </a:r>
            <a:r>
              <a:rPr lang="en-US" baseline="0" dirty="0" smtClean="0"/>
              <a:t> and counties will</a:t>
            </a:r>
            <a:r>
              <a:rPr lang="en-US" dirty="0" smtClean="0"/>
              <a:t> work together to implement the actions.</a:t>
            </a:r>
          </a:p>
          <a:p>
            <a:endParaRPr lang="en-US" dirty="0" smtClean="0"/>
          </a:p>
        </p:txBody>
      </p:sp>
      <p:sp>
        <p:nvSpPr>
          <p:cNvPr id="4" name="Slide Number Placeholder 3"/>
          <p:cNvSpPr>
            <a:spLocks noGrp="1"/>
          </p:cNvSpPr>
          <p:nvPr>
            <p:ph type="sldNum" sz="quarter" idx="10"/>
          </p:nvPr>
        </p:nvSpPr>
        <p:spPr/>
        <p:txBody>
          <a:bodyPr/>
          <a:lstStyle/>
          <a:p>
            <a:pPr>
              <a:defRPr/>
            </a:pPr>
            <a:fld id="{42CE5875-0C48-4684-B7F7-ADB5C2F6B00D}" type="slidenum">
              <a:rPr lang="en-US" smtClean="0"/>
              <a:pPr>
                <a:defRPr/>
              </a:pPr>
              <a:t>5</a:t>
            </a:fld>
            <a:endParaRPr lang="en-US" dirty="0"/>
          </a:p>
        </p:txBody>
      </p:sp>
    </p:spTree>
    <p:extLst>
      <p:ext uri="{BB962C8B-B14F-4D97-AF65-F5344CB8AC3E}">
        <p14:creationId xmlns:p14="http://schemas.microsoft.com/office/powerpoint/2010/main" val="408829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Successful implementation of the actions will require collaboration and coordination among Metro, local governments, community-based organizations and private sector service providers.  To assist with implementation and accountability, the Regional Waste Plan identifies lead agencies for each action, some actions are co-led by Metro and cities and counties, meaning that Metro and local governments will collaborate to coordinate planning and implementation.  Others actions will be led by cities and counties.  Cities and counties will collaborate to coordinate planning and implementation.  And others are led by Metro, meaning that Metro is responsible for planning and implementing the action. </a:t>
            </a:r>
            <a:endParaRPr lang="en-US" dirty="0"/>
          </a:p>
        </p:txBody>
      </p:sp>
      <p:sp>
        <p:nvSpPr>
          <p:cNvPr id="4" name="Slide Number Placeholder 3"/>
          <p:cNvSpPr>
            <a:spLocks noGrp="1"/>
          </p:cNvSpPr>
          <p:nvPr>
            <p:ph type="sldNum" sz="quarter" idx="5"/>
          </p:nvPr>
        </p:nvSpPr>
        <p:spPr/>
        <p:txBody>
          <a:bodyPr/>
          <a:lstStyle/>
          <a:p>
            <a:fld id="{47F3F9EE-4BF0-4865-809B-9D8D1189F142}" type="slidenum">
              <a:rPr lang="en-US" smtClean="0"/>
              <a:pPr/>
              <a:t>6</a:t>
            </a:fld>
            <a:endParaRPr lang="en-US" dirty="0"/>
          </a:p>
        </p:txBody>
      </p:sp>
    </p:spTree>
    <p:extLst>
      <p:ext uri="{BB962C8B-B14F-4D97-AF65-F5344CB8AC3E}">
        <p14:creationId xmlns:p14="http://schemas.microsoft.com/office/powerpoint/2010/main" val="3650456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smtClean="0"/>
              <a:t>So the shading has to do with how we are working together to implement</a:t>
            </a:r>
            <a:r>
              <a:rPr lang="en-US" baseline="0" dirty="0" smtClean="0"/>
              <a:t> the actions.</a:t>
            </a:r>
          </a:p>
          <a:p>
            <a:pPr lvl="0">
              <a:defRPr/>
            </a:pPr>
            <a:endParaRPr lang="en-US" dirty="0" smtClean="0"/>
          </a:p>
          <a:p>
            <a:pPr lvl="0">
              <a:defRPr/>
            </a:pPr>
            <a:r>
              <a:rPr lang="en-US" dirty="0" smtClean="0"/>
              <a:t>The dark green actions are all co-led actions that all the agencies agreed to prioritize for this work plan. </a:t>
            </a:r>
          </a:p>
          <a:p>
            <a:pPr lvl="0">
              <a:defRPr/>
            </a:pPr>
            <a:endParaRPr lang="en-US" dirty="0" smtClean="0"/>
          </a:p>
          <a:p>
            <a:pPr lvl="0">
              <a:defRPr/>
            </a:pPr>
            <a:r>
              <a:rPr lang="en-US" dirty="0" smtClean="0"/>
              <a:t>An example is Action 6.5 to assist households and businesses in the adoption of practices that prevent the wasting</a:t>
            </a:r>
            <a:r>
              <a:rPr lang="en-US" baseline="0" dirty="0" smtClean="0"/>
              <a:t> of food and other high-impact materials.  Metro and all the cities and counties have agreed to implement this action in this 3-year work plan.</a:t>
            </a:r>
            <a:endParaRPr lang="en-US" dirty="0"/>
          </a:p>
        </p:txBody>
      </p:sp>
      <p:sp>
        <p:nvSpPr>
          <p:cNvPr id="4" name="Slide Number Placeholder 3"/>
          <p:cNvSpPr>
            <a:spLocks noGrp="1"/>
          </p:cNvSpPr>
          <p:nvPr>
            <p:ph type="sldNum" sz="quarter" idx="5"/>
          </p:nvPr>
        </p:nvSpPr>
        <p:spPr/>
        <p:txBody>
          <a:bodyPr/>
          <a:lstStyle/>
          <a:p>
            <a:fld id="{47F3F9EE-4BF0-4865-809B-9D8D1189F142}" type="slidenum">
              <a:rPr lang="en-US" smtClean="0"/>
              <a:pPr/>
              <a:t>7</a:t>
            </a:fld>
            <a:endParaRPr lang="en-US" dirty="0"/>
          </a:p>
        </p:txBody>
      </p:sp>
    </p:spTree>
    <p:extLst>
      <p:ext uri="{BB962C8B-B14F-4D97-AF65-F5344CB8AC3E}">
        <p14:creationId xmlns:p14="http://schemas.microsoft.com/office/powerpoint/2010/main" val="352228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smtClean="0"/>
              <a:t>There are co-led actions that are light green.  These have been prioritized by some combination of Metro and local governments but not all agencies are able to commit to the action in the next three years.  The</a:t>
            </a:r>
            <a:r>
              <a:rPr lang="en-US" baseline="0" dirty="0" smtClean="0"/>
              <a:t> shading indicates that p</a:t>
            </a:r>
            <a:r>
              <a:rPr lang="en-US" dirty="0" smtClean="0"/>
              <a:t>rogress will be made at an individual</a:t>
            </a:r>
            <a:r>
              <a:rPr lang="en-US" baseline="0" dirty="0" smtClean="0"/>
              <a:t> agency level to implement these actions and that additional agencies</a:t>
            </a:r>
            <a:r>
              <a:rPr lang="en-US" dirty="0" smtClean="0"/>
              <a:t> may</a:t>
            </a:r>
            <a:r>
              <a:rPr lang="en-US" baseline="0" dirty="0" smtClean="0"/>
              <a:t> commit to implementation in future work plans.</a:t>
            </a:r>
            <a:r>
              <a:rPr lang="en-US" dirty="0" smtClean="0"/>
              <a:t> </a:t>
            </a:r>
          </a:p>
          <a:p>
            <a:pPr lvl="0">
              <a:defRPr/>
            </a:pPr>
            <a:endParaRPr lang="en-US" dirty="0" smtClean="0"/>
          </a:p>
          <a:p>
            <a:pPr lvl="0">
              <a:defRPr/>
            </a:pPr>
            <a:r>
              <a:rPr lang="en-US" dirty="0" smtClean="0"/>
              <a:t>An example</a:t>
            </a:r>
            <a:r>
              <a:rPr lang="en-US" baseline="0" dirty="0" smtClean="0"/>
              <a:t> is Action 7.1 related to procurement policies that prioritize purchase of products and services with low environmental and human health impacts.  Metro and several cities will implement this action in the work plan and several other cities have indicated that they will prioritize the action in the next three year work plan.</a:t>
            </a:r>
            <a:endParaRPr lang="en-US" dirty="0"/>
          </a:p>
        </p:txBody>
      </p:sp>
      <p:sp>
        <p:nvSpPr>
          <p:cNvPr id="4" name="Slide Number Placeholder 3"/>
          <p:cNvSpPr>
            <a:spLocks noGrp="1"/>
          </p:cNvSpPr>
          <p:nvPr>
            <p:ph type="sldNum" sz="quarter" idx="5"/>
          </p:nvPr>
        </p:nvSpPr>
        <p:spPr/>
        <p:txBody>
          <a:bodyPr/>
          <a:lstStyle/>
          <a:p>
            <a:fld id="{47F3F9EE-4BF0-4865-809B-9D8D1189F142}" type="slidenum">
              <a:rPr lang="en-US" smtClean="0"/>
              <a:pPr/>
              <a:t>8</a:t>
            </a:fld>
            <a:endParaRPr lang="en-US" dirty="0"/>
          </a:p>
        </p:txBody>
      </p:sp>
    </p:spTree>
    <p:extLst>
      <p:ext uri="{BB962C8B-B14F-4D97-AF65-F5344CB8AC3E}">
        <p14:creationId xmlns:p14="http://schemas.microsoft.com/office/powerpoint/2010/main" val="3492538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smtClean="0"/>
              <a:t>There are actions shaded in light</a:t>
            </a:r>
            <a:r>
              <a:rPr lang="en-US" baseline="0" dirty="0" smtClean="0"/>
              <a:t> green that are led by local governments.  These are actions that Cities and counties will collaborate to coordinate planning and implementation.</a:t>
            </a:r>
          </a:p>
          <a:p>
            <a:pPr lvl="0">
              <a:defRPr/>
            </a:pPr>
            <a:endParaRPr lang="en-US" baseline="0" dirty="0" smtClean="0"/>
          </a:p>
          <a:p>
            <a:pPr lvl="0">
              <a:defRPr/>
            </a:pPr>
            <a:r>
              <a:rPr lang="en-US" baseline="0" dirty="0" smtClean="0"/>
              <a:t>Action 6.7 is an example of a local government led program to provide recognition for business efforts to prevent waste and minimize the environmental impacts of the products they purchase.</a:t>
            </a:r>
            <a:endParaRPr lang="en-US" dirty="0"/>
          </a:p>
        </p:txBody>
      </p:sp>
      <p:sp>
        <p:nvSpPr>
          <p:cNvPr id="4" name="Slide Number Placeholder 3"/>
          <p:cNvSpPr>
            <a:spLocks noGrp="1"/>
          </p:cNvSpPr>
          <p:nvPr>
            <p:ph type="sldNum" sz="quarter" idx="5"/>
          </p:nvPr>
        </p:nvSpPr>
        <p:spPr/>
        <p:txBody>
          <a:bodyPr/>
          <a:lstStyle/>
          <a:p>
            <a:fld id="{47F3F9EE-4BF0-4865-809B-9D8D1189F142}" type="slidenum">
              <a:rPr lang="en-US" smtClean="0"/>
              <a:pPr/>
              <a:t>9</a:t>
            </a:fld>
            <a:endParaRPr lang="en-US" dirty="0"/>
          </a:p>
        </p:txBody>
      </p:sp>
    </p:spTree>
    <p:extLst>
      <p:ext uri="{BB962C8B-B14F-4D97-AF65-F5344CB8AC3E}">
        <p14:creationId xmlns:p14="http://schemas.microsoft.com/office/powerpoint/2010/main" val="230606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293278-FB27-4505-BE48-0B9E54EB17C5}" type="datetime1">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29879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893FD-7325-49B4-BCB5-8D64ED9211C6}" type="datetime1">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231131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1EC95-B4EF-478F-A065-3C93F8E5C230}" type="datetime1">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157235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 Blue bar top, portrait pic,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cNvSpPr txBox="1"/>
          <p:nvPr userDrawn="1"/>
        </p:nvSpPr>
        <p:spPr>
          <a:xfrm>
            <a:off x="7112000" y="6128187"/>
            <a:ext cx="711200" cy="318100"/>
          </a:xfrm>
          <a:prstGeom prst="rect">
            <a:avLst/>
          </a:prstGeom>
          <a:noFill/>
        </p:spPr>
        <p:txBody>
          <a:bodyPr wrap="square" rtlCol="0">
            <a:spAutoFit/>
          </a:bodyPr>
          <a:lstStyle/>
          <a:p>
            <a:pPr algn="ctr"/>
            <a:fld id="{A918981F-3DD6-484A-8968-B5BBE40C2A2A}" type="slidenum">
              <a:rPr lang="en-US" sz="1467" smtClean="0">
                <a:latin typeface="+mj-lt"/>
              </a:rPr>
              <a:pPr algn="ctr"/>
              <a:t>‹#›</a:t>
            </a:fld>
            <a:r>
              <a:rPr lang="en-US" sz="1400" dirty="0" smtClean="0">
                <a:latin typeface="+mj-lt"/>
              </a:rPr>
              <a:t> </a:t>
            </a:r>
            <a:endParaRPr lang="en-US" sz="1400" dirty="0">
              <a:latin typeface="+mj-lt"/>
            </a:endParaRPr>
          </a:p>
        </p:txBody>
      </p:sp>
      <p:sp>
        <p:nvSpPr>
          <p:cNvPr id="4" name="Image"/>
          <p:cNvSpPr>
            <a:spLocks noGrp="1"/>
          </p:cNvSpPr>
          <p:nvPr>
            <p:ph type="pic" sz="quarter" idx="19"/>
          </p:nvPr>
        </p:nvSpPr>
        <p:spPr>
          <a:xfrm>
            <a:off x="7823200" y="2108200"/>
            <a:ext cx="4368800" cy="4749800"/>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891" algn="l" defTabSz="457189" rtl="0" eaLnBrk="1" fontAlgn="auto" latinLnBrk="0" hangingPunct="1">
              <a:lnSpc>
                <a:spcPct val="100000"/>
              </a:lnSpc>
              <a:spcBef>
                <a:spcPct val="20000"/>
              </a:spcBef>
              <a:spcAft>
                <a:spcPts val="0"/>
              </a:spcAft>
              <a:buClrTx/>
              <a:buSzTx/>
              <a:buFontTx/>
              <a:buNone/>
              <a:tabLst/>
              <a:defRPr sz="2000"/>
            </a:lvl1pPr>
          </a:lstStyle>
          <a:p>
            <a:pPr lvl="0"/>
            <a:r>
              <a:rPr lang="en-US" noProof="0" dirty="0" smtClean="0"/>
              <a:t>Click icon to add picture</a:t>
            </a:r>
            <a:endParaRPr lang="en-US" noProof="0" dirty="0"/>
          </a:p>
        </p:txBody>
      </p:sp>
      <p:sp>
        <p:nvSpPr>
          <p:cNvPr id="12" name="Text"/>
          <p:cNvSpPr>
            <a:spLocks noGrp="1"/>
          </p:cNvSpPr>
          <p:nvPr>
            <p:ph type="body" sz="quarter" idx="17" hasCustomPrompt="1"/>
          </p:nvPr>
        </p:nvSpPr>
        <p:spPr>
          <a:xfrm>
            <a:off x="1625600" y="2413000"/>
            <a:ext cx="5384800" cy="3962400"/>
          </a:xfrm>
          <a:prstGeom prst="rect">
            <a:avLst/>
          </a:prstGeom>
        </p:spPr>
        <p:txBody>
          <a:bodyPr vert="horz" lIns="0" tIns="0" rIns="0" bIns="0" anchor="t" anchorCtr="0"/>
          <a:lstStyle>
            <a:lvl1pPr marL="0" indent="0">
              <a:spcBef>
                <a:spcPts val="1800"/>
              </a:spcBef>
              <a:buNone/>
              <a:defRPr sz="3733" baseline="0">
                <a:solidFill>
                  <a:srgbClr val="003B5C"/>
                </a:solidFill>
              </a:defRPr>
            </a:lvl1pPr>
            <a:lvl2pPr>
              <a:defRPr>
                <a:solidFill>
                  <a:srgbClr val="003B5C"/>
                </a:solidFill>
              </a:defRPr>
            </a:lvl2pPr>
          </a:lstStyle>
          <a:p>
            <a:pPr lvl="0"/>
            <a:r>
              <a:rPr lang="en-US" dirty="0" smtClean="0"/>
              <a:t>This slide is formatted for text only, no bullets.</a:t>
            </a:r>
          </a:p>
          <a:p>
            <a:pPr lvl="0"/>
            <a:r>
              <a:rPr lang="en-US" dirty="0" smtClean="0"/>
              <a:t>Font style is Calibri, 28 pt.</a:t>
            </a:r>
          </a:p>
          <a:p>
            <a:pPr lvl="0"/>
            <a:r>
              <a:rPr lang="en-US" dirty="0" smtClean="0"/>
              <a:t>Font color isR0  G59  B92 </a:t>
            </a:r>
          </a:p>
          <a:p>
            <a:pPr lvl="0"/>
            <a:r>
              <a:rPr lang="en-US" dirty="0" smtClean="0"/>
              <a:t>Paragraph spacing is 18 pt after each paragraph.</a:t>
            </a:r>
          </a:p>
        </p:txBody>
      </p:sp>
      <p:sp>
        <p:nvSpPr>
          <p:cNvPr id="10" name="Title"/>
          <p:cNvSpPr>
            <a:spLocks noGrp="1"/>
          </p:cNvSpPr>
          <p:nvPr>
            <p:ph type="title" hasCustomPrompt="1"/>
          </p:nvPr>
        </p:nvSpPr>
        <p:spPr>
          <a:xfrm>
            <a:off x="1625600" y="533400"/>
            <a:ext cx="8737600" cy="685800"/>
          </a:xfrm>
          <a:prstGeom prst="rect">
            <a:avLst/>
          </a:prstGeom>
        </p:spPr>
        <p:txBody>
          <a:bodyPr vert="horz" lIns="0" tIns="0" rIns="0" bIns="0" anchor="t" anchorCtr="0"/>
          <a:lstStyle>
            <a:lvl1pPr algn="l">
              <a:defRPr sz="5333" b="1" i="0" baseline="0">
                <a:solidFill>
                  <a:schemeClr val="bg1"/>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37887188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Title slide - bottom blue bar">
    <p:bg>
      <p:bgPr>
        <a:solidFill>
          <a:schemeClr val="bg1"/>
        </a:solidFill>
        <a:effectLst/>
      </p:bgPr>
    </p:bg>
    <p:spTree>
      <p:nvGrpSpPr>
        <p:cNvPr id="1" name=""/>
        <p:cNvGrpSpPr/>
        <p:nvPr/>
      </p:nvGrpSpPr>
      <p:grpSpPr>
        <a:xfrm>
          <a:off x="0" y="0"/>
          <a:ext cx="0" cy="0"/>
          <a:chOff x="0" y="0"/>
          <a:chExt cx="0" cy="0"/>
        </a:xfrm>
      </p:grpSpPr>
      <p:sp>
        <p:nvSpPr>
          <p:cNvPr id="18" name="Subtitle"/>
          <p:cNvSpPr>
            <a:spLocks noGrp="1"/>
          </p:cNvSpPr>
          <p:nvPr>
            <p:ph type="body" sz="quarter" idx="18" hasCustomPrompt="1"/>
          </p:nvPr>
        </p:nvSpPr>
        <p:spPr>
          <a:xfrm>
            <a:off x="1930401" y="6070600"/>
            <a:ext cx="7942729" cy="407195"/>
          </a:xfrm>
          <a:prstGeom prst="rect">
            <a:avLst/>
          </a:prstGeom>
        </p:spPr>
        <p:txBody>
          <a:bodyPr vert="horz" lIns="0" tIns="0" rIns="0" bIns="0" anchor="ctr" anchorCtr="0"/>
          <a:lstStyle>
            <a:lvl1pPr marL="0" algn="l">
              <a:buNone/>
              <a:defRPr sz="4000" baseline="0">
                <a:solidFill>
                  <a:schemeClr val="bg1"/>
                </a:solidFill>
              </a:defRPr>
            </a:lvl1pPr>
          </a:lstStyle>
          <a:p>
            <a:pPr lvl="0"/>
            <a:r>
              <a:rPr lang="en-US" dirty="0" smtClean="0"/>
              <a:t>Date</a:t>
            </a:r>
          </a:p>
        </p:txBody>
      </p:sp>
      <p:sp>
        <p:nvSpPr>
          <p:cNvPr id="2" name="Title"/>
          <p:cNvSpPr>
            <a:spLocks noGrp="1"/>
          </p:cNvSpPr>
          <p:nvPr>
            <p:ph type="title" hasCustomPrompt="1"/>
          </p:nvPr>
        </p:nvSpPr>
        <p:spPr>
          <a:xfrm>
            <a:off x="1930400" y="5257800"/>
            <a:ext cx="7924800" cy="685800"/>
          </a:xfrm>
          <a:prstGeom prst="rect">
            <a:avLst/>
          </a:prstGeom>
        </p:spPr>
        <p:txBody>
          <a:bodyPr vert="horz" wrap="none" lIns="0" tIns="0" rIns="0" bIns="0" anchor="ctr" anchorCtr="0"/>
          <a:lstStyle>
            <a:lvl1pPr marL="0" algn="l">
              <a:defRPr sz="5333" b="1" i="0" baseline="0">
                <a:solidFill>
                  <a:schemeClr val="bg1"/>
                </a:solidFill>
                <a:latin typeface="+mj-lt"/>
                <a:cs typeface="Cambria" pitchFamily="18" charset="0"/>
              </a:defRPr>
            </a:lvl1pPr>
          </a:lstStyle>
          <a:p>
            <a:r>
              <a:rPr lang="en-US" dirty="0" smtClean="0"/>
              <a:t/>
            </a:r>
            <a:br>
              <a:rPr lang="en-US" dirty="0" smtClean="0"/>
            </a:br>
            <a:endParaRPr lang="en-US" dirty="0"/>
          </a:p>
        </p:txBody>
      </p:sp>
    </p:spTree>
    <p:extLst>
      <p:ext uri="{BB962C8B-B14F-4D97-AF65-F5344CB8AC3E}">
        <p14:creationId xmlns:p14="http://schemas.microsoft.com/office/powerpoint/2010/main" val="3653043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itle slide -side bar blue, top kick in">
    <p:bg>
      <p:bgPr>
        <a:solidFill>
          <a:schemeClr val="bg1"/>
        </a:solidFill>
        <a:effectLst/>
      </p:bgPr>
    </p:bg>
    <p:spTree>
      <p:nvGrpSpPr>
        <p:cNvPr id="1" name=""/>
        <p:cNvGrpSpPr/>
        <p:nvPr/>
      </p:nvGrpSpPr>
      <p:grpSpPr>
        <a:xfrm>
          <a:off x="0" y="0"/>
          <a:ext cx="0" cy="0"/>
          <a:chOff x="0" y="0"/>
          <a:chExt cx="0" cy="0"/>
        </a:xfrm>
      </p:grpSpPr>
      <p:sp>
        <p:nvSpPr>
          <p:cNvPr id="5" name="Subtitle"/>
          <p:cNvSpPr>
            <a:spLocks noGrp="1"/>
          </p:cNvSpPr>
          <p:nvPr>
            <p:ph type="body" sz="quarter" idx="19" hasCustomPrompt="1"/>
          </p:nvPr>
        </p:nvSpPr>
        <p:spPr>
          <a:xfrm>
            <a:off x="794327" y="3517906"/>
            <a:ext cx="5892800" cy="623095"/>
          </a:xfrm>
          <a:prstGeom prst="rect">
            <a:avLst/>
          </a:prstGeom>
        </p:spPr>
        <p:txBody>
          <a:bodyPr vert="horz" lIns="0" tIns="0" rIns="0" bIns="0" anchor="t" anchorCtr="0"/>
          <a:lstStyle>
            <a:lvl1pPr marL="0" algn="l">
              <a:buNone/>
              <a:defRPr sz="4000" baseline="0">
                <a:solidFill>
                  <a:schemeClr val="bg1"/>
                </a:solidFill>
              </a:defRPr>
            </a:lvl1pPr>
          </a:lstStyle>
          <a:p>
            <a:pPr lvl="0"/>
            <a:r>
              <a:rPr lang="en-US" dirty="0" smtClean="0"/>
              <a:t>Date</a:t>
            </a:r>
          </a:p>
        </p:txBody>
      </p:sp>
      <p:sp>
        <p:nvSpPr>
          <p:cNvPr id="6" name="Title"/>
          <p:cNvSpPr>
            <a:spLocks noGrp="1"/>
          </p:cNvSpPr>
          <p:nvPr>
            <p:ph type="title" hasCustomPrompt="1"/>
          </p:nvPr>
        </p:nvSpPr>
        <p:spPr>
          <a:xfrm>
            <a:off x="812800" y="1054496"/>
            <a:ext cx="5874325" cy="2171304"/>
          </a:xfrm>
          <a:prstGeom prst="rect">
            <a:avLst/>
          </a:prstGeom>
        </p:spPr>
        <p:txBody>
          <a:bodyPr vert="horz" wrap="square" lIns="0" tIns="0" rIns="0" bIns="0" anchor="t" anchorCtr="0"/>
          <a:lstStyle>
            <a:lvl1pPr marL="0" algn="l">
              <a:defRPr sz="5333" b="1" i="0">
                <a:solidFill>
                  <a:schemeClr val="bg1"/>
                </a:solidFill>
                <a:latin typeface="+mj-lt"/>
                <a:cs typeface="Cambria" pitchFamily="18" charset="0"/>
              </a:defRPr>
            </a:lvl1pPr>
          </a:lstStyle>
          <a:p>
            <a:r>
              <a:rPr lang="en-US" dirty="0" smtClean="0"/>
              <a:t>Presentation title here, 3 lines in length</a:t>
            </a:r>
            <a:br>
              <a:rPr lang="en-US" dirty="0" smtClean="0"/>
            </a:br>
            <a:endParaRPr lang="en-US" dirty="0"/>
          </a:p>
        </p:txBody>
      </p:sp>
    </p:spTree>
    <p:extLst>
      <p:ext uri="{BB962C8B-B14F-4D97-AF65-F5344CB8AC3E}">
        <p14:creationId xmlns:p14="http://schemas.microsoft.com/office/powerpoint/2010/main" val="2194195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Title slide -side bar blue, bottom kick in">
    <p:bg>
      <p:bgPr>
        <a:solidFill>
          <a:schemeClr val="bg1"/>
        </a:solidFill>
        <a:effectLst/>
      </p:bgPr>
    </p:bg>
    <p:spTree>
      <p:nvGrpSpPr>
        <p:cNvPr id="1" name=""/>
        <p:cNvGrpSpPr/>
        <p:nvPr/>
      </p:nvGrpSpPr>
      <p:grpSpPr>
        <a:xfrm>
          <a:off x="0" y="0"/>
          <a:ext cx="0" cy="0"/>
          <a:chOff x="0" y="0"/>
          <a:chExt cx="0" cy="0"/>
        </a:xfrm>
      </p:grpSpPr>
      <p:sp>
        <p:nvSpPr>
          <p:cNvPr id="11" name="Subtitle"/>
          <p:cNvSpPr>
            <a:spLocks noGrp="1"/>
          </p:cNvSpPr>
          <p:nvPr>
            <p:ph type="body" sz="quarter" idx="18" hasCustomPrompt="1"/>
          </p:nvPr>
        </p:nvSpPr>
        <p:spPr>
          <a:xfrm>
            <a:off x="812802" y="5650706"/>
            <a:ext cx="4571999" cy="623095"/>
          </a:xfrm>
          <a:prstGeom prst="rect">
            <a:avLst/>
          </a:prstGeom>
        </p:spPr>
        <p:txBody>
          <a:bodyPr vert="horz" lIns="0" tIns="0" rIns="0" bIns="0" anchor="t" anchorCtr="0"/>
          <a:lstStyle>
            <a:lvl1pPr marL="0" algn="l">
              <a:buNone/>
              <a:defRPr sz="4000" baseline="0">
                <a:solidFill>
                  <a:schemeClr val="bg1"/>
                </a:solidFill>
              </a:defRPr>
            </a:lvl1pPr>
          </a:lstStyle>
          <a:p>
            <a:pPr lvl="0"/>
            <a:r>
              <a:rPr lang="en-US" dirty="0" smtClean="0"/>
              <a:t>Date</a:t>
            </a:r>
          </a:p>
        </p:txBody>
      </p:sp>
      <p:sp>
        <p:nvSpPr>
          <p:cNvPr id="9" name="Title"/>
          <p:cNvSpPr>
            <a:spLocks noGrp="1"/>
          </p:cNvSpPr>
          <p:nvPr>
            <p:ph type="title" hasCustomPrompt="1"/>
          </p:nvPr>
        </p:nvSpPr>
        <p:spPr>
          <a:xfrm>
            <a:off x="831275" y="3225801"/>
            <a:ext cx="4553525" cy="2171304"/>
          </a:xfrm>
          <a:prstGeom prst="rect">
            <a:avLst/>
          </a:prstGeom>
        </p:spPr>
        <p:txBody>
          <a:bodyPr vert="horz" wrap="square" lIns="0" tIns="0" rIns="0" bIns="0" anchor="t" anchorCtr="0"/>
          <a:lstStyle>
            <a:lvl1pPr marL="0" algn="l">
              <a:defRPr sz="5333" b="1" i="0">
                <a:solidFill>
                  <a:schemeClr val="bg1"/>
                </a:solidFill>
                <a:latin typeface="+mj-lt"/>
                <a:cs typeface="Cambria" pitchFamily="18" charset="0"/>
              </a:defRPr>
            </a:lvl1pPr>
          </a:lstStyle>
          <a:p>
            <a:r>
              <a:rPr lang="en-US" dirty="0" smtClean="0"/>
              <a:t>Presentation title here, 3 lines in length</a:t>
            </a:r>
            <a:br>
              <a:rPr lang="en-US" dirty="0" smtClean="0"/>
            </a:br>
            <a:endParaRPr lang="en-US" dirty="0"/>
          </a:p>
        </p:txBody>
      </p:sp>
    </p:spTree>
    <p:extLst>
      <p:ext uri="{BB962C8B-B14F-4D97-AF65-F5344CB8AC3E}">
        <p14:creationId xmlns:p14="http://schemas.microsoft.com/office/powerpoint/2010/main" val="1956932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Title slide - bottom blue bar, flag">
    <p:bg>
      <p:bgPr>
        <a:solidFill>
          <a:schemeClr val="bg1"/>
        </a:solidFill>
        <a:effectLst/>
      </p:bgPr>
    </p:bg>
    <p:spTree>
      <p:nvGrpSpPr>
        <p:cNvPr id="1" name=""/>
        <p:cNvGrpSpPr/>
        <p:nvPr/>
      </p:nvGrpSpPr>
      <p:grpSpPr>
        <a:xfrm>
          <a:off x="0" y="0"/>
          <a:ext cx="0" cy="0"/>
          <a:chOff x="0" y="0"/>
          <a:chExt cx="0" cy="0"/>
        </a:xfrm>
      </p:grpSpPr>
      <p:pic>
        <p:nvPicPr>
          <p:cNvPr id="3" name="Bottom ba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52848"/>
            <a:ext cx="12192000" cy="2105152"/>
          </a:xfrm>
          <a:prstGeom prst="rect">
            <a:avLst/>
          </a:prstGeom>
        </p:spPr>
      </p:pic>
      <p:sp>
        <p:nvSpPr>
          <p:cNvPr id="18" name="Subtitle"/>
          <p:cNvSpPr>
            <a:spLocks noGrp="1"/>
          </p:cNvSpPr>
          <p:nvPr>
            <p:ph type="body" sz="quarter" idx="18" hasCustomPrompt="1"/>
          </p:nvPr>
        </p:nvSpPr>
        <p:spPr>
          <a:xfrm>
            <a:off x="1958109" y="3733800"/>
            <a:ext cx="6908800" cy="407195"/>
          </a:xfrm>
          <a:prstGeom prst="rect">
            <a:avLst/>
          </a:prstGeom>
        </p:spPr>
        <p:txBody>
          <a:bodyPr vert="horz" lIns="0" tIns="0" rIns="0" bIns="0" anchor="t" anchorCtr="0"/>
          <a:lstStyle>
            <a:lvl1pPr marL="0" algn="l">
              <a:buNone/>
              <a:defRPr sz="4000" baseline="0">
                <a:solidFill>
                  <a:srgbClr val="003B5C"/>
                </a:solidFill>
              </a:defRPr>
            </a:lvl1pPr>
          </a:lstStyle>
          <a:p>
            <a:pPr lvl="0"/>
            <a:r>
              <a:rPr lang="en-US" dirty="0" smtClean="0"/>
              <a:t>Date</a:t>
            </a:r>
          </a:p>
        </p:txBody>
      </p:sp>
      <p:sp>
        <p:nvSpPr>
          <p:cNvPr id="2" name="Title"/>
          <p:cNvSpPr>
            <a:spLocks noGrp="1"/>
          </p:cNvSpPr>
          <p:nvPr>
            <p:ph type="title" hasCustomPrompt="1"/>
          </p:nvPr>
        </p:nvSpPr>
        <p:spPr>
          <a:xfrm>
            <a:off x="1930400" y="2031267"/>
            <a:ext cx="6908800" cy="1295400"/>
          </a:xfrm>
          <a:prstGeom prst="rect">
            <a:avLst/>
          </a:prstGeom>
        </p:spPr>
        <p:txBody>
          <a:bodyPr vert="horz" wrap="square" lIns="0" tIns="0" rIns="0" bIns="0" anchor="ctr" anchorCtr="0"/>
          <a:lstStyle>
            <a:lvl1pPr marL="0" algn="l">
              <a:defRPr sz="5333" b="1" i="0">
                <a:solidFill>
                  <a:srgbClr val="003B5C"/>
                </a:solidFill>
                <a:latin typeface="+mj-lt"/>
                <a:cs typeface="Cambria" pitchFamily="18" charset="0"/>
              </a:defRPr>
            </a:lvl1pPr>
          </a:lstStyle>
          <a:p>
            <a:r>
              <a:rPr lang="en-US" dirty="0" smtClean="0"/>
              <a:t>Presentation title here, no longer than 2 lines</a:t>
            </a:r>
            <a:br>
              <a:rPr lang="en-US" dirty="0" smtClean="0"/>
            </a:br>
            <a:endParaRPr lang="en-US" dirty="0"/>
          </a:p>
        </p:txBody>
      </p:sp>
      <p:pic>
        <p:nvPicPr>
          <p:cNvPr id="6" name="Metro logo" descr="Metro logo vertical stamp - 302C Blue.png"/>
          <p:cNvPicPr>
            <a:picLocks noChangeAspect="1"/>
          </p:cNvPicPr>
          <p:nvPr userDrawn="1"/>
        </p:nvPicPr>
        <p:blipFill>
          <a:blip r:embed="rId3"/>
          <a:stretch>
            <a:fillRect/>
          </a:stretch>
        </p:blipFill>
        <p:spPr>
          <a:xfrm>
            <a:off x="10279070" y="1071"/>
            <a:ext cx="1283668" cy="1930400"/>
          </a:xfrm>
          <a:prstGeom prst="rect">
            <a:avLst/>
          </a:prstGeom>
        </p:spPr>
      </p:pic>
    </p:spTree>
    <p:extLst>
      <p:ext uri="{BB962C8B-B14F-4D97-AF65-F5344CB8AC3E}">
        <p14:creationId xmlns:p14="http://schemas.microsoft.com/office/powerpoint/2010/main" val="978727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itle slide - white background, flag">
    <p:bg>
      <p:bgPr>
        <a:solidFill>
          <a:schemeClr val="bg1"/>
        </a:solidFill>
        <a:effectLst/>
      </p:bgPr>
    </p:bg>
    <p:spTree>
      <p:nvGrpSpPr>
        <p:cNvPr id="1" name=""/>
        <p:cNvGrpSpPr/>
        <p:nvPr/>
      </p:nvGrpSpPr>
      <p:grpSpPr>
        <a:xfrm>
          <a:off x="0" y="0"/>
          <a:ext cx="0" cy="0"/>
          <a:chOff x="0" y="0"/>
          <a:chExt cx="0" cy="0"/>
        </a:xfrm>
      </p:grpSpPr>
      <p:sp>
        <p:nvSpPr>
          <p:cNvPr id="10" name="Subtitle"/>
          <p:cNvSpPr>
            <a:spLocks noGrp="1"/>
          </p:cNvSpPr>
          <p:nvPr>
            <p:ph type="body" sz="quarter" idx="18" hasCustomPrompt="1"/>
          </p:nvPr>
        </p:nvSpPr>
        <p:spPr>
          <a:xfrm>
            <a:off x="1958109" y="3835005"/>
            <a:ext cx="6908800" cy="407195"/>
          </a:xfrm>
          <a:prstGeom prst="rect">
            <a:avLst/>
          </a:prstGeom>
        </p:spPr>
        <p:txBody>
          <a:bodyPr vert="horz" lIns="0" tIns="0" rIns="0" bIns="0" anchor="t" anchorCtr="0"/>
          <a:lstStyle>
            <a:lvl1pPr marL="0" algn="l">
              <a:buNone/>
              <a:defRPr sz="4000" baseline="0">
                <a:solidFill>
                  <a:srgbClr val="003B5C"/>
                </a:solidFill>
              </a:defRPr>
            </a:lvl1pPr>
          </a:lstStyle>
          <a:p>
            <a:pPr lvl="0"/>
            <a:r>
              <a:rPr lang="en-US" dirty="0" smtClean="0"/>
              <a:t>Date</a:t>
            </a:r>
          </a:p>
        </p:txBody>
      </p:sp>
      <p:sp>
        <p:nvSpPr>
          <p:cNvPr id="9" name="Title"/>
          <p:cNvSpPr>
            <a:spLocks noGrp="1"/>
          </p:cNvSpPr>
          <p:nvPr>
            <p:ph type="title" hasCustomPrompt="1"/>
          </p:nvPr>
        </p:nvSpPr>
        <p:spPr>
          <a:xfrm>
            <a:off x="1930400" y="2031267"/>
            <a:ext cx="6908800" cy="1295400"/>
          </a:xfrm>
          <a:prstGeom prst="rect">
            <a:avLst/>
          </a:prstGeom>
        </p:spPr>
        <p:txBody>
          <a:bodyPr vert="horz" wrap="square" lIns="0" tIns="0" rIns="0" bIns="0" anchor="ctr" anchorCtr="0"/>
          <a:lstStyle>
            <a:lvl1pPr marL="0" algn="l">
              <a:defRPr sz="5333" b="1" i="0">
                <a:solidFill>
                  <a:srgbClr val="003B5C"/>
                </a:solidFill>
                <a:latin typeface="+mj-lt"/>
                <a:cs typeface="Cambria" pitchFamily="18" charset="0"/>
              </a:defRPr>
            </a:lvl1pPr>
          </a:lstStyle>
          <a:p>
            <a:r>
              <a:rPr lang="en-US" dirty="0" smtClean="0"/>
              <a:t>Presentation title here, no longer than 2 lines</a:t>
            </a:r>
            <a:br>
              <a:rPr lang="en-US" dirty="0" smtClean="0"/>
            </a:br>
            <a:endParaRPr lang="en-US" dirty="0"/>
          </a:p>
        </p:txBody>
      </p:sp>
      <p:pic>
        <p:nvPicPr>
          <p:cNvPr id="6" name="Metro logo" descr="Metro logo vertical stamp - 302C Blue.png"/>
          <p:cNvPicPr>
            <a:picLocks noChangeAspect="1"/>
          </p:cNvPicPr>
          <p:nvPr userDrawn="1"/>
        </p:nvPicPr>
        <p:blipFill>
          <a:blip r:embed="rId2"/>
          <a:stretch>
            <a:fillRect/>
          </a:stretch>
        </p:blipFill>
        <p:spPr>
          <a:xfrm>
            <a:off x="10279070" y="1071"/>
            <a:ext cx="1283668" cy="1930400"/>
          </a:xfrm>
          <a:prstGeom prst="rect">
            <a:avLst/>
          </a:prstGeom>
        </p:spPr>
      </p:pic>
    </p:spTree>
    <p:extLst>
      <p:ext uri="{BB962C8B-B14F-4D97-AF65-F5344CB8AC3E}">
        <p14:creationId xmlns:p14="http://schemas.microsoft.com/office/powerpoint/2010/main" val="3279005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Title slide - gray background, flag">
    <p:bg>
      <p:bgPr>
        <a:solidFill>
          <a:srgbClr val="F0EDED"/>
        </a:solidFill>
        <a:effectLst/>
      </p:bgPr>
    </p:bg>
    <p:spTree>
      <p:nvGrpSpPr>
        <p:cNvPr id="1" name=""/>
        <p:cNvGrpSpPr/>
        <p:nvPr/>
      </p:nvGrpSpPr>
      <p:grpSpPr>
        <a:xfrm>
          <a:off x="0" y="0"/>
          <a:ext cx="0" cy="0"/>
          <a:chOff x="0" y="0"/>
          <a:chExt cx="0" cy="0"/>
        </a:xfrm>
      </p:grpSpPr>
      <p:sp>
        <p:nvSpPr>
          <p:cNvPr id="9" name="Subtitle"/>
          <p:cNvSpPr>
            <a:spLocks noGrp="1"/>
          </p:cNvSpPr>
          <p:nvPr>
            <p:ph type="body" sz="quarter" idx="18" hasCustomPrompt="1"/>
          </p:nvPr>
        </p:nvSpPr>
        <p:spPr>
          <a:xfrm>
            <a:off x="1930400" y="3733800"/>
            <a:ext cx="6908800" cy="407195"/>
          </a:xfrm>
          <a:prstGeom prst="rect">
            <a:avLst/>
          </a:prstGeom>
        </p:spPr>
        <p:txBody>
          <a:bodyPr vert="horz" lIns="0" tIns="0" rIns="0" bIns="0" anchor="t" anchorCtr="0"/>
          <a:lstStyle>
            <a:lvl1pPr marL="0" algn="l">
              <a:buNone/>
              <a:defRPr sz="4000" baseline="0">
                <a:solidFill>
                  <a:srgbClr val="003B5C"/>
                </a:solidFill>
              </a:defRPr>
            </a:lvl1pPr>
          </a:lstStyle>
          <a:p>
            <a:pPr lvl="0"/>
            <a:r>
              <a:rPr lang="en-US" dirty="0" smtClean="0"/>
              <a:t>Date</a:t>
            </a:r>
          </a:p>
        </p:txBody>
      </p:sp>
      <p:sp>
        <p:nvSpPr>
          <p:cNvPr id="8" name="Title"/>
          <p:cNvSpPr>
            <a:spLocks noGrp="1"/>
          </p:cNvSpPr>
          <p:nvPr>
            <p:ph type="title" hasCustomPrompt="1"/>
          </p:nvPr>
        </p:nvSpPr>
        <p:spPr>
          <a:xfrm>
            <a:off x="1930400" y="1961489"/>
            <a:ext cx="6908800" cy="1295400"/>
          </a:xfrm>
          <a:prstGeom prst="rect">
            <a:avLst/>
          </a:prstGeom>
        </p:spPr>
        <p:txBody>
          <a:bodyPr vert="horz" wrap="square" lIns="0" tIns="0" rIns="0" bIns="0" anchor="ctr" anchorCtr="0"/>
          <a:lstStyle>
            <a:lvl1pPr marL="0" algn="l">
              <a:defRPr sz="5333" b="1" i="0">
                <a:solidFill>
                  <a:srgbClr val="003B5C"/>
                </a:solidFill>
                <a:latin typeface="+mj-lt"/>
                <a:cs typeface="Cambria" pitchFamily="18" charset="0"/>
              </a:defRPr>
            </a:lvl1pPr>
          </a:lstStyle>
          <a:p>
            <a:r>
              <a:rPr lang="en-US" dirty="0" smtClean="0"/>
              <a:t>Presentation title here, no longer than 2 lines</a:t>
            </a:r>
            <a:br>
              <a:rPr lang="en-US" dirty="0" smtClean="0"/>
            </a:br>
            <a:endParaRPr lang="en-US" dirty="0"/>
          </a:p>
        </p:txBody>
      </p:sp>
      <p:pic>
        <p:nvPicPr>
          <p:cNvPr id="5" name="Metro logo" descr="Metro logo vertical stamp - 302C Blue.png"/>
          <p:cNvPicPr>
            <a:picLocks noChangeAspect="1"/>
          </p:cNvPicPr>
          <p:nvPr userDrawn="1"/>
        </p:nvPicPr>
        <p:blipFill>
          <a:blip r:embed="rId2"/>
          <a:stretch>
            <a:fillRect/>
          </a:stretch>
        </p:blipFill>
        <p:spPr>
          <a:xfrm>
            <a:off x="10279070" y="1071"/>
            <a:ext cx="1283668" cy="1930400"/>
          </a:xfrm>
          <a:prstGeom prst="rect">
            <a:avLst/>
          </a:prstGeom>
        </p:spPr>
      </p:pic>
    </p:spTree>
    <p:extLst>
      <p:ext uri="{BB962C8B-B14F-4D97-AF65-F5344CB8AC3E}">
        <p14:creationId xmlns:p14="http://schemas.microsoft.com/office/powerpoint/2010/main" val="7830198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 Blue bar top, text">
    <p:spTree>
      <p:nvGrpSpPr>
        <p:cNvPr id="1" name=""/>
        <p:cNvGrpSpPr/>
        <p:nvPr/>
      </p:nvGrpSpPr>
      <p:grpSpPr>
        <a:xfrm>
          <a:off x="0" y="0"/>
          <a:ext cx="0" cy="0"/>
          <a:chOff x="0" y="0"/>
          <a:chExt cx="0" cy="0"/>
        </a:xfrm>
      </p:grpSpPr>
      <p:sp>
        <p:nvSpPr>
          <p:cNvPr id="4" name="Slide number"/>
          <p:cNvSpPr txBox="1"/>
          <p:nvPr userDrawn="1"/>
        </p:nvSpPr>
        <p:spPr>
          <a:xfrm>
            <a:off x="11176000" y="5916470"/>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12" name="Text"/>
          <p:cNvSpPr>
            <a:spLocks noGrp="1"/>
          </p:cNvSpPr>
          <p:nvPr>
            <p:ph type="body" sz="quarter" idx="17" hasCustomPrompt="1"/>
          </p:nvPr>
        </p:nvSpPr>
        <p:spPr>
          <a:xfrm>
            <a:off x="1625600" y="2455283"/>
            <a:ext cx="9347200" cy="3810000"/>
          </a:xfrm>
          <a:prstGeom prst="rect">
            <a:avLst/>
          </a:prstGeom>
        </p:spPr>
        <p:txBody>
          <a:bodyPr vert="horz" lIns="0" tIns="0" rIns="0" bIns="0" anchor="t" anchorCtr="0"/>
          <a:lstStyle>
            <a:lvl1pPr marL="0" indent="0" algn="l">
              <a:spcBef>
                <a:spcPts val="1800"/>
              </a:spcBef>
              <a:buNone/>
              <a:defRPr sz="3733" baseline="0">
                <a:solidFill>
                  <a:srgbClr val="003B5C"/>
                </a:solidFill>
              </a:defRPr>
            </a:lvl1pPr>
          </a:lstStyle>
          <a:p>
            <a:pPr lvl="0"/>
            <a:r>
              <a:rPr lang="en-US" dirty="0" smtClean="0"/>
              <a:t>This slide is formatted for text only, no bullets.</a:t>
            </a:r>
          </a:p>
          <a:p>
            <a:pPr lvl="0"/>
            <a:r>
              <a:rPr lang="en-US" dirty="0" smtClean="0"/>
              <a:t>Font style is Calibri, 28 pt.</a:t>
            </a:r>
          </a:p>
          <a:p>
            <a:pPr lvl="0"/>
            <a:r>
              <a:rPr lang="en-US" dirty="0" smtClean="0"/>
              <a:t>Font color is custom RGB:  R0  G59  B92 </a:t>
            </a:r>
          </a:p>
          <a:p>
            <a:pPr lvl="0"/>
            <a:r>
              <a:rPr lang="en-US" dirty="0" smtClean="0"/>
              <a:t>Paragraph spacing is 18 pt after each paragraph.</a:t>
            </a:r>
          </a:p>
        </p:txBody>
      </p:sp>
      <p:sp>
        <p:nvSpPr>
          <p:cNvPr id="10" name="Title"/>
          <p:cNvSpPr>
            <a:spLocks noGrp="1"/>
          </p:cNvSpPr>
          <p:nvPr>
            <p:ph type="title" hasCustomPrompt="1"/>
          </p:nvPr>
        </p:nvSpPr>
        <p:spPr>
          <a:xfrm>
            <a:off x="1625600" y="533400"/>
            <a:ext cx="9347200" cy="685800"/>
          </a:xfrm>
          <a:prstGeom prst="rect">
            <a:avLst/>
          </a:prstGeom>
        </p:spPr>
        <p:txBody>
          <a:bodyPr vert="horz" lIns="0" tIns="0" rIns="0" bIns="0" anchor="t" anchorCtr="0"/>
          <a:lstStyle>
            <a:lvl1pPr algn="l">
              <a:defRPr sz="5333" b="1" i="0" baseline="0">
                <a:solidFill>
                  <a:schemeClr val="bg1"/>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25889262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41D02-3F1C-4E96-9BC7-9B0C8CD043FA}" type="datetime1">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1407650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 Blue bar top, bullet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cNvSpPr txBox="1"/>
          <p:nvPr userDrawn="1"/>
        </p:nvSpPr>
        <p:spPr>
          <a:xfrm>
            <a:off x="11176000" y="5916470"/>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12" name="Text, bullets"/>
          <p:cNvSpPr>
            <a:spLocks noGrp="1"/>
          </p:cNvSpPr>
          <p:nvPr>
            <p:ph type="body" sz="quarter" idx="17" hasCustomPrompt="1"/>
          </p:nvPr>
        </p:nvSpPr>
        <p:spPr>
          <a:xfrm>
            <a:off x="1828800" y="2455283"/>
            <a:ext cx="9144000" cy="3810000"/>
          </a:xfrm>
          <a:prstGeom prst="rect">
            <a:avLst/>
          </a:prstGeom>
        </p:spPr>
        <p:txBody>
          <a:bodyPr vert="horz" lIns="0" tIns="0" rIns="0" bIns="0" anchor="t" anchorCtr="0"/>
          <a:lstStyle>
            <a:lvl1pPr marL="347654" indent="-347654">
              <a:spcBef>
                <a:spcPts val="1800"/>
              </a:spcBef>
              <a:buClr>
                <a:srgbClr val="003B5C"/>
              </a:buClr>
              <a:buFont typeface="Arial" pitchFamily="34" charset="0"/>
              <a:buChar char="•"/>
              <a:defRPr sz="3733" baseline="0">
                <a:solidFill>
                  <a:srgbClr val="003B5C"/>
                </a:solidFill>
              </a:defRPr>
            </a:lvl1pPr>
          </a:lstStyle>
          <a:p>
            <a:pPr lvl="0"/>
            <a:r>
              <a:rPr lang="en-US" dirty="0" smtClean="0"/>
              <a:t>This slide is formatted for bullets.</a:t>
            </a:r>
          </a:p>
          <a:p>
            <a:pPr lvl="0"/>
            <a:r>
              <a:rPr lang="en-US" dirty="0" smtClean="0"/>
              <a:t>Font style is Calibri, 28 pt.</a:t>
            </a:r>
          </a:p>
          <a:p>
            <a:pPr lvl="0"/>
            <a:r>
              <a:rPr lang="en-US" dirty="0" smtClean="0"/>
              <a:t>Font color is custom RGB:  R0  G59  B92 </a:t>
            </a:r>
          </a:p>
          <a:p>
            <a:pPr lvl="0"/>
            <a:r>
              <a:rPr lang="en-US" dirty="0" smtClean="0"/>
              <a:t>Paragraph spacing is 18 pt after each paragraph return.</a:t>
            </a:r>
          </a:p>
          <a:p>
            <a:pPr lvl="0"/>
            <a:endParaRPr lang="en-US" dirty="0" smtClean="0"/>
          </a:p>
        </p:txBody>
      </p:sp>
      <p:sp>
        <p:nvSpPr>
          <p:cNvPr id="5" name="Title"/>
          <p:cNvSpPr txBox="1">
            <a:spLocks/>
          </p:cNvSpPr>
          <p:nvPr userDrawn="1"/>
        </p:nvSpPr>
        <p:spPr>
          <a:xfrm>
            <a:off x="1625600" y="533400"/>
            <a:ext cx="9347200" cy="685800"/>
          </a:xfrm>
          <a:prstGeom prst="rect">
            <a:avLst/>
          </a:prstGeom>
        </p:spPr>
        <p:txBody>
          <a:bodyPr vert="horz" lIns="0" tIns="0" rIns="0" bIns="0" anchor="t" anchorCtr="0"/>
          <a:lstStyle>
            <a:lvl1pPr algn="l">
              <a:defRPr sz="4000" b="0" i="0" baseline="0">
                <a:solidFill>
                  <a:schemeClr val="bg1"/>
                </a:solidFill>
                <a:latin typeface="Cambria" pitchFamily="18" charset="0"/>
                <a:cs typeface="Cambria" pitchFamily="18" charset="0"/>
              </a:defRPr>
            </a:lvl1pPr>
          </a:lstStyle>
          <a:p>
            <a:pPr defTabSz="457189" fontAlgn="base">
              <a:spcBef>
                <a:spcPct val="0"/>
              </a:spcBef>
              <a:spcAft>
                <a:spcPct val="0"/>
              </a:spcAft>
              <a:defRPr/>
            </a:pPr>
            <a:r>
              <a:rPr lang="en-US" sz="5333" b="1" dirty="0" smtClean="0">
                <a:solidFill>
                  <a:prstClr val="white"/>
                </a:solidFill>
                <a:latin typeface="Calibri"/>
                <a:ea typeface="Calibri" pitchFamily="34" charset="0"/>
              </a:rPr>
              <a:t>Slide title here</a:t>
            </a:r>
            <a:endParaRPr lang="en-US" sz="5333" b="1" dirty="0">
              <a:solidFill>
                <a:prstClr val="white"/>
              </a:solidFill>
              <a:latin typeface="Calibri"/>
              <a:ea typeface="Calibri" pitchFamily="34" charset="0"/>
            </a:endParaRPr>
          </a:p>
        </p:txBody>
      </p:sp>
    </p:spTree>
    <p:extLst>
      <p:ext uri="{BB962C8B-B14F-4D97-AF65-F5344CB8AC3E}">
        <p14:creationId xmlns:p14="http://schemas.microsoft.com/office/powerpoint/2010/main" val="27277555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 Gray bar top,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cNvSpPr txBox="1"/>
          <p:nvPr userDrawn="1"/>
        </p:nvSpPr>
        <p:spPr>
          <a:xfrm>
            <a:off x="11176000" y="5916470"/>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12" name="Text"/>
          <p:cNvSpPr>
            <a:spLocks noGrp="1"/>
          </p:cNvSpPr>
          <p:nvPr>
            <p:ph type="body" sz="quarter" idx="17" hasCustomPrompt="1"/>
          </p:nvPr>
        </p:nvSpPr>
        <p:spPr>
          <a:xfrm>
            <a:off x="1759525" y="2502181"/>
            <a:ext cx="9162475" cy="3962399"/>
          </a:xfrm>
          <a:prstGeom prst="rect">
            <a:avLst/>
          </a:prstGeom>
        </p:spPr>
        <p:txBody>
          <a:bodyPr vert="horz" lIns="0" tIns="0" rIns="0" bIns="0" anchor="t" anchorCtr="0"/>
          <a:lstStyle>
            <a:lvl1pPr marL="0" indent="0">
              <a:spcBef>
                <a:spcPts val="1800"/>
              </a:spcBef>
              <a:buNone/>
              <a:defRPr sz="3733" baseline="0">
                <a:solidFill>
                  <a:srgbClr val="003B5C"/>
                </a:solidFill>
              </a:defRPr>
            </a:lvl1pPr>
          </a:lstStyle>
          <a:p>
            <a:pPr lvl="0"/>
            <a:r>
              <a:rPr lang="en-US" dirty="0" smtClean="0"/>
              <a:t>This slide is formatted for text only, no bullets.</a:t>
            </a:r>
          </a:p>
          <a:p>
            <a:pPr lvl="0"/>
            <a:r>
              <a:rPr lang="en-US" dirty="0" smtClean="0"/>
              <a:t>Font style is Calibri, 28 pt.</a:t>
            </a:r>
          </a:p>
          <a:p>
            <a:pPr lvl="0"/>
            <a:r>
              <a:rPr lang="en-US" dirty="0" smtClean="0"/>
              <a:t>Font color is custom RGB:  R0  G59  B92 </a:t>
            </a:r>
          </a:p>
          <a:p>
            <a:pPr lvl="0"/>
            <a:r>
              <a:rPr lang="en-US" dirty="0" smtClean="0"/>
              <a:t>Paragraph spacing is 18 pt after each paragraph return.</a:t>
            </a:r>
          </a:p>
        </p:txBody>
      </p:sp>
      <p:sp>
        <p:nvSpPr>
          <p:cNvPr id="10" name="Title"/>
          <p:cNvSpPr>
            <a:spLocks noGrp="1"/>
          </p:cNvSpPr>
          <p:nvPr>
            <p:ph type="title" hasCustomPrompt="1"/>
          </p:nvPr>
        </p:nvSpPr>
        <p:spPr>
          <a:xfrm>
            <a:off x="1625600" y="584200"/>
            <a:ext cx="9296400" cy="685800"/>
          </a:xfrm>
          <a:prstGeom prst="rect">
            <a:avLst/>
          </a:prstGeom>
        </p:spPr>
        <p:txBody>
          <a:bodyPr vert="horz" lIns="0" tIns="0" rIns="0" bIns="0" anchor="ctr" anchorCtr="0"/>
          <a:lstStyle>
            <a:lvl1pPr algn="l">
              <a:defRPr sz="5333" b="1" i="0" baseline="0">
                <a:solidFill>
                  <a:srgbClr val="003B5C"/>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20434077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0) Gray bar top, bullet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cNvSpPr txBox="1"/>
          <p:nvPr userDrawn="1"/>
        </p:nvSpPr>
        <p:spPr>
          <a:xfrm>
            <a:off x="11176000" y="5916470"/>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12" name="Text, bullets"/>
          <p:cNvSpPr>
            <a:spLocks noGrp="1"/>
          </p:cNvSpPr>
          <p:nvPr>
            <p:ph type="body" sz="quarter" idx="17" hasCustomPrompt="1"/>
          </p:nvPr>
        </p:nvSpPr>
        <p:spPr>
          <a:xfrm>
            <a:off x="1625600" y="2503773"/>
            <a:ext cx="9347200" cy="3810000"/>
          </a:xfrm>
          <a:prstGeom prst="rect">
            <a:avLst/>
          </a:prstGeom>
        </p:spPr>
        <p:txBody>
          <a:bodyPr vert="horz" lIns="0" tIns="0" rIns="0" bIns="0" anchor="t" anchorCtr="0"/>
          <a:lstStyle>
            <a:lvl1pPr marL="347654" indent="-347654">
              <a:spcBef>
                <a:spcPts val="1800"/>
              </a:spcBef>
              <a:buClr>
                <a:srgbClr val="003B5C"/>
              </a:buClr>
              <a:buFont typeface="Arial" pitchFamily="34" charset="0"/>
              <a:buChar char="•"/>
              <a:defRPr sz="3733" baseline="0">
                <a:solidFill>
                  <a:srgbClr val="003B5C"/>
                </a:solidFill>
              </a:defRPr>
            </a:lvl1pPr>
          </a:lstStyle>
          <a:p>
            <a:pPr lvl="0"/>
            <a:r>
              <a:rPr lang="en-US" dirty="0" smtClean="0"/>
              <a:t>This slide is formatted for bullets.</a:t>
            </a:r>
          </a:p>
          <a:p>
            <a:pPr lvl="0"/>
            <a:r>
              <a:rPr lang="en-US" dirty="0" smtClean="0"/>
              <a:t>Font style is Calibri, 28 pt.</a:t>
            </a:r>
          </a:p>
          <a:p>
            <a:pPr lvl="0"/>
            <a:r>
              <a:rPr lang="en-US" dirty="0" smtClean="0"/>
              <a:t>Font color is custom RGB:  R0  G59  B92 </a:t>
            </a:r>
          </a:p>
          <a:p>
            <a:pPr lvl="0"/>
            <a:r>
              <a:rPr lang="en-US" dirty="0" smtClean="0"/>
              <a:t>Paragraph spacing is 18 pt after each paragraph return.</a:t>
            </a:r>
          </a:p>
          <a:p>
            <a:pPr lvl="0"/>
            <a:endParaRPr lang="en-US" dirty="0" smtClean="0"/>
          </a:p>
        </p:txBody>
      </p:sp>
      <p:sp>
        <p:nvSpPr>
          <p:cNvPr id="10" name="Title"/>
          <p:cNvSpPr>
            <a:spLocks noGrp="1"/>
          </p:cNvSpPr>
          <p:nvPr>
            <p:ph type="title" hasCustomPrompt="1"/>
          </p:nvPr>
        </p:nvSpPr>
        <p:spPr>
          <a:xfrm>
            <a:off x="1625600" y="508000"/>
            <a:ext cx="9347200" cy="685800"/>
          </a:xfrm>
          <a:prstGeom prst="rect">
            <a:avLst/>
          </a:prstGeom>
        </p:spPr>
        <p:txBody>
          <a:bodyPr vert="horz" lIns="0" tIns="0" rIns="0" bIns="0" anchor="t" anchorCtr="0"/>
          <a:lstStyle>
            <a:lvl1pPr algn="l">
              <a:defRPr sz="5333" b="1" i="0" baseline="0">
                <a:solidFill>
                  <a:srgbClr val="003B5C"/>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21375216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 Blue bar top, portrait pic,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cNvSpPr txBox="1"/>
          <p:nvPr userDrawn="1"/>
        </p:nvSpPr>
        <p:spPr>
          <a:xfrm>
            <a:off x="7112000" y="6128187"/>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4" name="Image"/>
          <p:cNvSpPr>
            <a:spLocks noGrp="1"/>
          </p:cNvSpPr>
          <p:nvPr>
            <p:ph type="pic" sz="quarter" idx="19"/>
          </p:nvPr>
        </p:nvSpPr>
        <p:spPr>
          <a:xfrm>
            <a:off x="7823200" y="2108200"/>
            <a:ext cx="4368800" cy="4749800"/>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891" algn="l" defTabSz="457189" rtl="0" eaLnBrk="1" fontAlgn="auto" latinLnBrk="0" hangingPunct="1">
              <a:lnSpc>
                <a:spcPct val="100000"/>
              </a:lnSpc>
              <a:spcBef>
                <a:spcPct val="20000"/>
              </a:spcBef>
              <a:spcAft>
                <a:spcPts val="0"/>
              </a:spcAft>
              <a:buClrTx/>
              <a:buSzTx/>
              <a:buFontTx/>
              <a:buNone/>
              <a:tabLst/>
              <a:defRPr sz="2000"/>
            </a:lvl1pPr>
          </a:lstStyle>
          <a:p>
            <a:pPr lvl="0"/>
            <a:r>
              <a:rPr lang="en-US" noProof="0" dirty="0" smtClean="0"/>
              <a:t>Click icon to add picture</a:t>
            </a:r>
            <a:endParaRPr lang="en-US" noProof="0" dirty="0"/>
          </a:p>
        </p:txBody>
      </p:sp>
      <p:sp>
        <p:nvSpPr>
          <p:cNvPr id="12" name="Text"/>
          <p:cNvSpPr>
            <a:spLocks noGrp="1"/>
          </p:cNvSpPr>
          <p:nvPr>
            <p:ph type="body" sz="quarter" idx="17" hasCustomPrompt="1"/>
          </p:nvPr>
        </p:nvSpPr>
        <p:spPr>
          <a:xfrm>
            <a:off x="1625600" y="2413000"/>
            <a:ext cx="5384800" cy="3962400"/>
          </a:xfrm>
          <a:prstGeom prst="rect">
            <a:avLst/>
          </a:prstGeom>
        </p:spPr>
        <p:txBody>
          <a:bodyPr vert="horz" lIns="0" tIns="0" rIns="0" bIns="0" anchor="t" anchorCtr="0"/>
          <a:lstStyle>
            <a:lvl1pPr marL="0" indent="0">
              <a:spcBef>
                <a:spcPts val="1800"/>
              </a:spcBef>
              <a:buNone/>
              <a:defRPr sz="3733" baseline="0">
                <a:solidFill>
                  <a:srgbClr val="003B5C"/>
                </a:solidFill>
              </a:defRPr>
            </a:lvl1pPr>
            <a:lvl2pPr>
              <a:defRPr>
                <a:solidFill>
                  <a:srgbClr val="003B5C"/>
                </a:solidFill>
              </a:defRPr>
            </a:lvl2pPr>
          </a:lstStyle>
          <a:p>
            <a:pPr lvl="0"/>
            <a:r>
              <a:rPr lang="en-US" dirty="0" smtClean="0"/>
              <a:t>This slide is formatted for text only, no bullets.</a:t>
            </a:r>
          </a:p>
          <a:p>
            <a:pPr lvl="0"/>
            <a:r>
              <a:rPr lang="en-US" dirty="0" smtClean="0"/>
              <a:t>Font style is Calibri, 28 pt.</a:t>
            </a:r>
          </a:p>
          <a:p>
            <a:pPr lvl="0"/>
            <a:r>
              <a:rPr lang="en-US" dirty="0" smtClean="0"/>
              <a:t>Font color isR0  G59  B92 </a:t>
            </a:r>
          </a:p>
          <a:p>
            <a:pPr lvl="0"/>
            <a:r>
              <a:rPr lang="en-US" dirty="0" smtClean="0"/>
              <a:t>Paragraph spacing is 18 pt after each paragraph.</a:t>
            </a:r>
          </a:p>
        </p:txBody>
      </p:sp>
      <p:sp>
        <p:nvSpPr>
          <p:cNvPr id="10" name="Title"/>
          <p:cNvSpPr>
            <a:spLocks noGrp="1"/>
          </p:cNvSpPr>
          <p:nvPr>
            <p:ph type="title" hasCustomPrompt="1"/>
          </p:nvPr>
        </p:nvSpPr>
        <p:spPr>
          <a:xfrm>
            <a:off x="1625600" y="533400"/>
            <a:ext cx="8737600" cy="685800"/>
          </a:xfrm>
          <a:prstGeom prst="rect">
            <a:avLst/>
          </a:prstGeom>
        </p:spPr>
        <p:txBody>
          <a:bodyPr vert="horz" lIns="0" tIns="0" rIns="0" bIns="0" anchor="t" anchorCtr="0"/>
          <a:lstStyle>
            <a:lvl1pPr algn="l">
              <a:defRPr sz="5333" b="1" i="0" baseline="0">
                <a:solidFill>
                  <a:schemeClr val="bg1"/>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39943950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Blue bar top, landscape pic,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cNvSpPr txBox="1"/>
          <p:nvPr userDrawn="1"/>
        </p:nvSpPr>
        <p:spPr>
          <a:xfrm>
            <a:off x="4775200" y="6302594"/>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4" name="Image"/>
          <p:cNvSpPr>
            <a:spLocks noGrp="1"/>
          </p:cNvSpPr>
          <p:nvPr>
            <p:ph type="pic" sz="quarter" idx="19"/>
          </p:nvPr>
        </p:nvSpPr>
        <p:spPr>
          <a:xfrm>
            <a:off x="5486400" y="2108200"/>
            <a:ext cx="6705600" cy="4749800"/>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891" algn="l" defTabSz="457189" rtl="0" eaLnBrk="1" fontAlgn="auto" latinLnBrk="0" hangingPunct="1">
              <a:lnSpc>
                <a:spcPct val="100000"/>
              </a:lnSpc>
              <a:spcBef>
                <a:spcPct val="20000"/>
              </a:spcBef>
              <a:spcAft>
                <a:spcPts val="0"/>
              </a:spcAft>
              <a:buClrTx/>
              <a:buSzTx/>
              <a:buFontTx/>
              <a:buNone/>
              <a:tabLst/>
              <a:defRPr sz="2000"/>
            </a:lvl1pPr>
          </a:lstStyle>
          <a:p>
            <a:pPr lvl="0"/>
            <a:r>
              <a:rPr lang="en-US" noProof="0" dirty="0" smtClean="0"/>
              <a:t>Click icon to add picture</a:t>
            </a:r>
            <a:endParaRPr lang="en-US" noProof="0" dirty="0"/>
          </a:p>
        </p:txBody>
      </p:sp>
      <p:sp>
        <p:nvSpPr>
          <p:cNvPr id="12" name="Text"/>
          <p:cNvSpPr>
            <a:spLocks noGrp="1"/>
          </p:cNvSpPr>
          <p:nvPr>
            <p:ph type="body" sz="quarter" idx="17" hasCustomPrompt="1"/>
          </p:nvPr>
        </p:nvSpPr>
        <p:spPr>
          <a:xfrm>
            <a:off x="1625600" y="2413000"/>
            <a:ext cx="3352800" cy="3962400"/>
          </a:xfrm>
          <a:prstGeom prst="rect">
            <a:avLst/>
          </a:prstGeom>
        </p:spPr>
        <p:txBody>
          <a:bodyPr vert="horz" lIns="0" tIns="0" rIns="0" bIns="0" anchor="t" anchorCtr="0"/>
          <a:lstStyle>
            <a:lvl1pPr marL="0" indent="0">
              <a:spcBef>
                <a:spcPts val="1800"/>
              </a:spcBef>
              <a:buNone/>
              <a:defRPr sz="3733" baseline="0">
                <a:solidFill>
                  <a:srgbClr val="003B5C"/>
                </a:solidFill>
              </a:defRPr>
            </a:lvl1pPr>
            <a:lvl2pPr>
              <a:defRPr>
                <a:solidFill>
                  <a:srgbClr val="003B5C"/>
                </a:solidFill>
              </a:defRPr>
            </a:lvl2pPr>
          </a:lstStyle>
          <a:p>
            <a:pPr lvl="0"/>
            <a:r>
              <a:rPr lang="en-US" dirty="0" smtClean="0"/>
              <a:t>This slide is formatted for text only, no bullets.</a:t>
            </a:r>
          </a:p>
          <a:p>
            <a:pPr lvl="0"/>
            <a:r>
              <a:rPr lang="en-US" dirty="0" smtClean="0"/>
              <a:t>Font style is Calibri, 28 pt.</a:t>
            </a:r>
          </a:p>
        </p:txBody>
      </p:sp>
      <p:sp>
        <p:nvSpPr>
          <p:cNvPr id="10" name="Title"/>
          <p:cNvSpPr>
            <a:spLocks noGrp="1"/>
          </p:cNvSpPr>
          <p:nvPr>
            <p:ph type="title" hasCustomPrompt="1"/>
          </p:nvPr>
        </p:nvSpPr>
        <p:spPr>
          <a:xfrm>
            <a:off x="1625600" y="533400"/>
            <a:ext cx="8737600" cy="685800"/>
          </a:xfrm>
          <a:prstGeom prst="rect">
            <a:avLst/>
          </a:prstGeom>
        </p:spPr>
        <p:txBody>
          <a:bodyPr vert="horz" lIns="0" tIns="0" rIns="0" bIns="0" anchor="t" anchorCtr="0"/>
          <a:lstStyle>
            <a:lvl1pPr algn="l">
              <a:defRPr sz="5333" b="1" i="0" baseline="0">
                <a:solidFill>
                  <a:schemeClr val="bg1"/>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40110560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Gray bar top, portrait pic,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cNvSpPr txBox="1"/>
          <p:nvPr userDrawn="1"/>
        </p:nvSpPr>
        <p:spPr>
          <a:xfrm>
            <a:off x="7112000" y="6128187"/>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4" name="Image"/>
          <p:cNvSpPr>
            <a:spLocks noGrp="1"/>
          </p:cNvSpPr>
          <p:nvPr>
            <p:ph type="pic" sz="quarter" idx="19"/>
          </p:nvPr>
        </p:nvSpPr>
        <p:spPr>
          <a:xfrm>
            <a:off x="7823200" y="2108200"/>
            <a:ext cx="4368800" cy="4749800"/>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891" algn="l" defTabSz="457189" rtl="0" eaLnBrk="1" fontAlgn="auto" latinLnBrk="0" hangingPunct="1">
              <a:lnSpc>
                <a:spcPct val="100000"/>
              </a:lnSpc>
              <a:spcBef>
                <a:spcPct val="20000"/>
              </a:spcBef>
              <a:spcAft>
                <a:spcPts val="0"/>
              </a:spcAft>
              <a:buClrTx/>
              <a:buSzTx/>
              <a:buFontTx/>
              <a:buNone/>
              <a:tabLst/>
              <a:defRPr sz="2000"/>
            </a:lvl1pPr>
          </a:lstStyle>
          <a:p>
            <a:pPr lvl="0"/>
            <a:r>
              <a:rPr lang="en-US" noProof="0" dirty="0" smtClean="0"/>
              <a:t>Click icon to add picture</a:t>
            </a:r>
            <a:endParaRPr lang="en-US" noProof="0" dirty="0"/>
          </a:p>
        </p:txBody>
      </p:sp>
      <p:sp>
        <p:nvSpPr>
          <p:cNvPr id="12" name="Text"/>
          <p:cNvSpPr>
            <a:spLocks noGrp="1"/>
          </p:cNvSpPr>
          <p:nvPr>
            <p:ph type="body" sz="quarter" idx="17" hasCustomPrompt="1"/>
          </p:nvPr>
        </p:nvSpPr>
        <p:spPr>
          <a:xfrm>
            <a:off x="1625600" y="2413000"/>
            <a:ext cx="5384800" cy="3962400"/>
          </a:xfrm>
          <a:prstGeom prst="rect">
            <a:avLst/>
          </a:prstGeom>
        </p:spPr>
        <p:txBody>
          <a:bodyPr vert="horz" lIns="0" tIns="0" rIns="0" bIns="0" anchor="t" anchorCtr="0"/>
          <a:lstStyle>
            <a:lvl1pPr marL="0" indent="0">
              <a:spcBef>
                <a:spcPts val="1800"/>
              </a:spcBef>
              <a:buNone/>
              <a:defRPr sz="3733" baseline="0">
                <a:solidFill>
                  <a:srgbClr val="003B5C"/>
                </a:solidFill>
              </a:defRPr>
            </a:lvl1pPr>
            <a:lvl2pPr>
              <a:defRPr>
                <a:solidFill>
                  <a:srgbClr val="003B5C"/>
                </a:solidFill>
              </a:defRPr>
            </a:lvl2pPr>
          </a:lstStyle>
          <a:p>
            <a:pPr lvl="0"/>
            <a:r>
              <a:rPr lang="en-US" dirty="0" smtClean="0"/>
              <a:t>This slide is formatted for text only, no bullets.</a:t>
            </a:r>
          </a:p>
          <a:p>
            <a:pPr lvl="0"/>
            <a:r>
              <a:rPr lang="en-US" dirty="0" smtClean="0"/>
              <a:t>Font style is Calibri, 28 pt.</a:t>
            </a:r>
          </a:p>
          <a:p>
            <a:pPr lvl="0"/>
            <a:r>
              <a:rPr lang="en-US" dirty="0" smtClean="0"/>
              <a:t>Font color isR0  G59  B92 </a:t>
            </a:r>
          </a:p>
          <a:p>
            <a:pPr lvl="0"/>
            <a:r>
              <a:rPr lang="en-US" dirty="0" smtClean="0"/>
              <a:t>Paragraph spacing is 18 pt after each paragraph.</a:t>
            </a:r>
          </a:p>
        </p:txBody>
      </p:sp>
      <p:sp>
        <p:nvSpPr>
          <p:cNvPr id="10" name="Title"/>
          <p:cNvSpPr>
            <a:spLocks noGrp="1"/>
          </p:cNvSpPr>
          <p:nvPr>
            <p:ph type="title" hasCustomPrompt="1"/>
          </p:nvPr>
        </p:nvSpPr>
        <p:spPr>
          <a:xfrm>
            <a:off x="1625600" y="533400"/>
            <a:ext cx="8737600" cy="685800"/>
          </a:xfrm>
          <a:prstGeom prst="rect">
            <a:avLst/>
          </a:prstGeom>
        </p:spPr>
        <p:txBody>
          <a:bodyPr vert="horz" lIns="0" tIns="0" rIns="0" bIns="0" anchor="t" anchorCtr="0"/>
          <a:lstStyle>
            <a:lvl1pPr algn="l">
              <a:defRPr sz="5333" b="1" i="0" baseline="0">
                <a:solidFill>
                  <a:srgbClr val="003B5C"/>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28139440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 Gray bar top, landscape pic,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cNvSpPr txBox="1"/>
          <p:nvPr userDrawn="1"/>
        </p:nvSpPr>
        <p:spPr>
          <a:xfrm>
            <a:off x="4775200" y="6128187"/>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4" name="Image"/>
          <p:cNvSpPr>
            <a:spLocks noGrp="1"/>
          </p:cNvSpPr>
          <p:nvPr>
            <p:ph type="pic" sz="quarter" idx="19"/>
          </p:nvPr>
        </p:nvSpPr>
        <p:spPr>
          <a:xfrm>
            <a:off x="5486400" y="2108200"/>
            <a:ext cx="6705600" cy="4749800"/>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p:spPr>
        <p:txBody>
          <a:bodyPr vert="horz"/>
          <a:lstStyle>
            <a:lvl1pPr marL="0" marR="0" indent="-342891" algn="l" defTabSz="457189" rtl="0" eaLnBrk="1" fontAlgn="auto" latinLnBrk="0" hangingPunct="1">
              <a:lnSpc>
                <a:spcPct val="100000"/>
              </a:lnSpc>
              <a:spcBef>
                <a:spcPct val="20000"/>
              </a:spcBef>
              <a:spcAft>
                <a:spcPts val="0"/>
              </a:spcAft>
              <a:buClrTx/>
              <a:buSzTx/>
              <a:buFontTx/>
              <a:buNone/>
              <a:tabLst/>
              <a:defRPr sz="2000"/>
            </a:lvl1pPr>
          </a:lstStyle>
          <a:p>
            <a:pPr lvl="0"/>
            <a:r>
              <a:rPr lang="en-US" noProof="0" dirty="0" smtClean="0"/>
              <a:t>Click icon to add picture</a:t>
            </a:r>
            <a:endParaRPr lang="en-US" noProof="0" dirty="0"/>
          </a:p>
        </p:txBody>
      </p:sp>
      <p:sp>
        <p:nvSpPr>
          <p:cNvPr id="12" name="Text"/>
          <p:cNvSpPr>
            <a:spLocks noGrp="1"/>
          </p:cNvSpPr>
          <p:nvPr>
            <p:ph type="body" sz="quarter" idx="17" hasCustomPrompt="1"/>
          </p:nvPr>
        </p:nvSpPr>
        <p:spPr>
          <a:xfrm>
            <a:off x="1625600" y="2413000"/>
            <a:ext cx="3352800" cy="3962400"/>
          </a:xfrm>
          <a:prstGeom prst="rect">
            <a:avLst/>
          </a:prstGeom>
        </p:spPr>
        <p:txBody>
          <a:bodyPr vert="horz" lIns="0" tIns="0" rIns="0" bIns="0" anchor="t" anchorCtr="0"/>
          <a:lstStyle>
            <a:lvl1pPr marL="0" indent="0">
              <a:spcBef>
                <a:spcPts val="1800"/>
              </a:spcBef>
              <a:buNone/>
              <a:defRPr sz="3733" baseline="0">
                <a:solidFill>
                  <a:srgbClr val="003B5C"/>
                </a:solidFill>
              </a:defRPr>
            </a:lvl1pPr>
            <a:lvl2pPr>
              <a:defRPr>
                <a:solidFill>
                  <a:srgbClr val="003B5C"/>
                </a:solidFill>
              </a:defRPr>
            </a:lvl2pPr>
          </a:lstStyle>
          <a:p>
            <a:pPr lvl="0"/>
            <a:r>
              <a:rPr lang="en-US" dirty="0" smtClean="0"/>
              <a:t>This slide is formatted for text only, no bullets.</a:t>
            </a:r>
          </a:p>
          <a:p>
            <a:pPr lvl="0"/>
            <a:r>
              <a:rPr lang="en-US" dirty="0" smtClean="0"/>
              <a:t>Font style is Calibri, 28 pt.</a:t>
            </a:r>
          </a:p>
        </p:txBody>
      </p:sp>
      <p:sp>
        <p:nvSpPr>
          <p:cNvPr id="10" name="Title"/>
          <p:cNvSpPr>
            <a:spLocks noGrp="1"/>
          </p:cNvSpPr>
          <p:nvPr>
            <p:ph type="title" hasCustomPrompt="1"/>
          </p:nvPr>
        </p:nvSpPr>
        <p:spPr>
          <a:xfrm>
            <a:off x="1625600" y="533400"/>
            <a:ext cx="8737600" cy="685800"/>
          </a:xfrm>
          <a:prstGeom prst="rect">
            <a:avLst/>
          </a:prstGeom>
        </p:spPr>
        <p:txBody>
          <a:bodyPr vert="horz" lIns="0" tIns="0" rIns="0" bIns="0" anchor="t" anchorCtr="0"/>
          <a:lstStyle>
            <a:lvl1pPr algn="l">
              <a:defRPr sz="5333" b="1" i="0" baseline="0">
                <a:solidFill>
                  <a:srgbClr val="003B5C"/>
                </a:solidFill>
                <a:latin typeface="+mj-lt"/>
                <a:cs typeface="Cambria" pitchFamily="18" charset="0"/>
              </a:defRPr>
            </a:lvl1pPr>
          </a:lstStyle>
          <a:p>
            <a:r>
              <a:rPr lang="en-US" dirty="0" smtClean="0"/>
              <a:t>Slide title here</a:t>
            </a:r>
            <a:endParaRPr lang="en-US" dirty="0"/>
          </a:p>
        </p:txBody>
      </p:sp>
    </p:spTree>
    <p:extLst>
      <p:ext uri="{BB962C8B-B14F-4D97-AF65-F5344CB8AC3E}">
        <p14:creationId xmlns:p14="http://schemas.microsoft.com/office/powerpoint/2010/main" val="62042673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 Blue bar side,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cNvSpPr txBox="1"/>
          <p:nvPr userDrawn="1"/>
        </p:nvSpPr>
        <p:spPr>
          <a:xfrm>
            <a:off x="6604000" y="6128187"/>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5" name="Text, optional"/>
          <p:cNvSpPr>
            <a:spLocks noGrp="1"/>
          </p:cNvSpPr>
          <p:nvPr>
            <p:ph type="body" sz="quarter" idx="18" hasCustomPrompt="1"/>
          </p:nvPr>
        </p:nvSpPr>
        <p:spPr>
          <a:xfrm>
            <a:off x="8432800" y="4648200"/>
            <a:ext cx="3352800" cy="1295400"/>
          </a:xfrm>
          <a:prstGeom prst="rect">
            <a:avLst/>
          </a:prstGeom>
        </p:spPr>
        <p:txBody>
          <a:bodyPr vert="horz" lIns="0" tIns="0" rIns="0" bIns="0" anchor="t" anchorCtr="0"/>
          <a:lstStyle>
            <a:lvl1pPr marL="0" indent="0">
              <a:buNone/>
              <a:defRPr sz="2800" baseline="0">
                <a:solidFill>
                  <a:schemeClr val="bg1"/>
                </a:solidFill>
              </a:defRPr>
            </a:lvl1pPr>
            <a:lvl2pPr>
              <a:defRPr>
                <a:solidFill>
                  <a:srgbClr val="003B5C"/>
                </a:solidFill>
              </a:defRPr>
            </a:lvl2pPr>
          </a:lstStyle>
          <a:p>
            <a:pPr lvl="0"/>
            <a:r>
              <a:rPr lang="en-US" dirty="0" smtClean="0"/>
              <a:t>Optional copy here, delete if not used</a:t>
            </a:r>
          </a:p>
        </p:txBody>
      </p:sp>
      <p:sp>
        <p:nvSpPr>
          <p:cNvPr id="4" name="Text"/>
          <p:cNvSpPr>
            <a:spLocks noGrp="1"/>
          </p:cNvSpPr>
          <p:nvPr>
            <p:ph type="body" sz="quarter" idx="17" hasCustomPrompt="1"/>
          </p:nvPr>
        </p:nvSpPr>
        <p:spPr>
          <a:xfrm>
            <a:off x="1625600" y="1600200"/>
            <a:ext cx="5689600" cy="4419600"/>
          </a:xfrm>
          <a:prstGeom prst="rect">
            <a:avLst/>
          </a:prstGeom>
        </p:spPr>
        <p:txBody>
          <a:bodyPr vert="horz" lIns="0" tIns="0" rIns="0" bIns="0" anchor="t" anchorCtr="0"/>
          <a:lstStyle>
            <a:lvl1pPr marL="0" indent="0">
              <a:spcBef>
                <a:spcPts val="1800"/>
              </a:spcBef>
              <a:buNone/>
              <a:defRPr sz="3733" baseline="0">
                <a:solidFill>
                  <a:srgbClr val="003B5C"/>
                </a:solidFill>
              </a:defRPr>
            </a:lvl1pPr>
            <a:lvl2pPr>
              <a:defRPr>
                <a:solidFill>
                  <a:srgbClr val="003B5C"/>
                </a:solidFill>
              </a:defRPr>
            </a:lvl2pPr>
          </a:lstStyle>
          <a:p>
            <a:pPr lvl="0"/>
            <a:r>
              <a:rPr lang="en-US" dirty="0" smtClean="0"/>
              <a:t>This slide is formatted for text only, no bullets.</a:t>
            </a:r>
          </a:p>
          <a:p>
            <a:pPr lvl="0"/>
            <a:r>
              <a:rPr lang="en-US" dirty="0" smtClean="0"/>
              <a:t>Font style is Calibri, 28 pt.</a:t>
            </a:r>
          </a:p>
          <a:p>
            <a:pPr lvl="0"/>
            <a:r>
              <a:rPr lang="en-US" dirty="0" smtClean="0"/>
              <a:t>Font color is R0  G59  B92 </a:t>
            </a:r>
          </a:p>
          <a:p>
            <a:pPr lvl="0"/>
            <a:r>
              <a:rPr lang="en-US" dirty="0" smtClean="0"/>
              <a:t>Paragraph spacing is 18 pt after each paragraph.</a:t>
            </a:r>
          </a:p>
        </p:txBody>
      </p:sp>
      <p:sp>
        <p:nvSpPr>
          <p:cNvPr id="8" name="Title"/>
          <p:cNvSpPr>
            <a:spLocks noGrp="1"/>
          </p:cNvSpPr>
          <p:nvPr>
            <p:ph type="body" sz="quarter" idx="19" hasCustomPrompt="1"/>
          </p:nvPr>
        </p:nvSpPr>
        <p:spPr>
          <a:xfrm>
            <a:off x="1625600" y="482600"/>
            <a:ext cx="5689600" cy="914400"/>
          </a:xfrm>
          <a:prstGeom prst="rect">
            <a:avLst/>
          </a:prstGeom>
        </p:spPr>
        <p:txBody>
          <a:bodyPr vert="horz" lIns="0" tIns="0" rIns="0" bIns="0" anchor="t" anchorCtr="0"/>
          <a:lstStyle>
            <a:lvl1pPr marL="0" indent="0">
              <a:spcBef>
                <a:spcPts val="1800"/>
              </a:spcBef>
              <a:buNone/>
              <a:defRPr sz="5333" b="1" baseline="0">
                <a:solidFill>
                  <a:srgbClr val="003B5C"/>
                </a:solidFill>
                <a:latin typeface="+mj-lt"/>
              </a:defRPr>
            </a:lvl1pPr>
            <a:lvl2pPr>
              <a:defRPr>
                <a:solidFill>
                  <a:srgbClr val="003B5C"/>
                </a:solidFill>
              </a:defRPr>
            </a:lvl2pPr>
          </a:lstStyle>
          <a:p>
            <a:pPr lvl="0"/>
            <a:r>
              <a:rPr lang="en-US" dirty="0" smtClean="0"/>
              <a:t>Slide title here</a:t>
            </a:r>
          </a:p>
        </p:txBody>
      </p:sp>
    </p:spTree>
    <p:extLst>
      <p:ext uri="{BB962C8B-B14F-4D97-AF65-F5344CB8AC3E}">
        <p14:creationId xmlns:p14="http://schemas.microsoft.com/office/powerpoint/2010/main" val="62716851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 Gray bar top, blue bar side,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cNvSpPr txBox="1"/>
          <p:nvPr userDrawn="1"/>
        </p:nvSpPr>
        <p:spPr>
          <a:xfrm>
            <a:off x="6604000" y="6229787"/>
            <a:ext cx="711200" cy="318100"/>
          </a:xfrm>
          <a:prstGeom prst="rect">
            <a:avLst/>
          </a:prstGeom>
          <a:noFill/>
        </p:spPr>
        <p:txBody>
          <a:bodyPr wrap="square" rtlCol="0">
            <a:spAutoFit/>
          </a:bodyPr>
          <a:lstStyle/>
          <a:p>
            <a:pPr algn="ctr" defTabSz="609585" fontAlgn="base">
              <a:spcBef>
                <a:spcPct val="0"/>
              </a:spcBef>
              <a:spcAft>
                <a:spcPct val="0"/>
              </a:spcAft>
            </a:pPr>
            <a:fld id="{A918981F-3DD6-484A-8968-B5BBE40C2A2A}" type="slidenum">
              <a:rPr lang="en-US" sz="1467" smtClean="0">
                <a:solidFill>
                  <a:prstClr val="black"/>
                </a:solidFill>
              </a:rPr>
              <a:pPr algn="ctr" defTabSz="609585" fontAlgn="base">
                <a:spcBef>
                  <a:spcPct val="0"/>
                </a:spcBef>
                <a:spcAft>
                  <a:spcPct val="0"/>
                </a:spcAft>
              </a:pPr>
              <a:t>‹#›</a:t>
            </a:fld>
            <a:r>
              <a:rPr lang="en-US" sz="1400" dirty="0" smtClean="0">
                <a:solidFill>
                  <a:prstClr val="black"/>
                </a:solidFill>
              </a:rPr>
              <a:t> </a:t>
            </a:r>
            <a:endParaRPr lang="en-US" sz="1400" dirty="0">
              <a:solidFill>
                <a:prstClr val="black"/>
              </a:solidFill>
            </a:endParaRPr>
          </a:p>
        </p:txBody>
      </p:sp>
      <p:sp>
        <p:nvSpPr>
          <p:cNvPr id="7" name="Text"/>
          <p:cNvSpPr>
            <a:spLocks noGrp="1"/>
          </p:cNvSpPr>
          <p:nvPr>
            <p:ph type="body" sz="quarter" idx="17" hasCustomPrompt="1"/>
          </p:nvPr>
        </p:nvSpPr>
        <p:spPr>
          <a:xfrm>
            <a:off x="1625600" y="2133600"/>
            <a:ext cx="5689600" cy="4038600"/>
          </a:xfrm>
          <a:prstGeom prst="rect">
            <a:avLst/>
          </a:prstGeom>
        </p:spPr>
        <p:txBody>
          <a:bodyPr vert="horz" lIns="0" tIns="0" rIns="0" bIns="0" anchor="t" anchorCtr="0"/>
          <a:lstStyle>
            <a:lvl1pPr marL="0" indent="0">
              <a:spcBef>
                <a:spcPts val="1800"/>
              </a:spcBef>
              <a:buNone/>
              <a:defRPr sz="4000" baseline="0">
                <a:solidFill>
                  <a:srgbClr val="003B5C"/>
                </a:solidFill>
              </a:defRPr>
            </a:lvl1pPr>
            <a:lvl2pPr>
              <a:defRPr>
                <a:solidFill>
                  <a:srgbClr val="003B5C"/>
                </a:solidFill>
              </a:defRPr>
            </a:lvl2pPr>
          </a:lstStyle>
          <a:p>
            <a:pPr lvl="0"/>
            <a:r>
              <a:rPr lang="en-US" dirty="0" smtClean="0"/>
              <a:t>This slide is formatted for text only, no bullets.</a:t>
            </a:r>
          </a:p>
          <a:p>
            <a:pPr lvl="0"/>
            <a:r>
              <a:rPr lang="en-US" dirty="0" smtClean="0"/>
              <a:t>Font style is Calibri, 28 pt.</a:t>
            </a:r>
          </a:p>
          <a:p>
            <a:pPr lvl="0"/>
            <a:r>
              <a:rPr lang="en-US" dirty="0" smtClean="0"/>
              <a:t>Font color is R0  G59  B92 </a:t>
            </a:r>
          </a:p>
          <a:p>
            <a:pPr lvl="0"/>
            <a:r>
              <a:rPr lang="en-US" dirty="0" smtClean="0"/>
              <a:t>Paragraph spacing is 18 pt.</a:t>
            </a:r>
          </a:p>
        </p:txBody>
      </p:sp>
      <p:sp>
        <p:nvSpPr>
          <p:cNvPr id="4" name="Title"/>
          <p:cNvSpPr txBox="1">
            <a:spLocks/>
          </p:cNvSpPr>
          <p:nvPr userDrawn="1"/>
        </p:nvSpPr>
        <p:spPr>
          <a:xfrm>
            <a:off x="1625600" y="533400"/>
            <a:ext cx="5689600" cy="685800"/>
          </a:xfrm>
          <a:prstGeom prst="rect">
            <a:avLst/>
          </a:prstGeom>
        </p:spPr>
        <p:txBody>
          <a:bodyPr vert="horz" lIns="0" tIns="0" rIns="0" bIns="0" anchor="t" anchorCtr="0"/>
          <a:lstStyle>
            <a:lvl1pPr algn="l">
              <a:defRPr sz="4000" b="0" i="0" baseline="0">
                <a:solidFill>
                  <a:schemeClr val="bg1"/>
                </a:solidFill>
                <a:latin typeface="Cambria" pitchFamily="18" charset="0"/>
                <a:cs typeface="Cambria" pitchFamily="18" charset="0"/>
              </a:defRPr>
            </a:lvl1pPr>
          </a:lstStyle>
          <a:p>
            <a:pPr defTabSz="457189" fontAlgn="base">
              <a:spcBef>
                <a:spcPct val="0"/>
              </a:spcBef>
              <a:spcAft>
                <a:spcPct val="0"/>
              </a:spcAft>
              <a:defRPr/>
            </a:pPr>
            <a:r>
              <a:rPr lang="en-US" sz="5333" b="1" dirty="0" smtClean="0">
                <a:solidFill>
                  <a:srgbClr val="003B5C"/>
                </a:solidFill>
                <a:latin typeface="Calibri"/>
                <a:ea typeface="Calibri" pitchFamily="34" charset="0"/>
              </a:rPr>
              <a:t>Slide title here</a:t>
            </a:r>
            <a:endParaRPr lang="en-US" sz="5333" b="1" dirty="0">
              <a:solidFill>
                <a:srgbClr val="003B5C"/>
              </a:solidFill>
              <a:latin typeface="Calibri"/>
              <a:ea typeface="Calibri" pitchFamily="34" charset="0"/>
            </a:endParaRPr>
          </a:p>
        </p:txBody>
      </p:sp>
    </p:spTree>
    <p:extLst>
      <p:ext uri="{BB962C8B-B14F-4D97-AF65-F5344CB8AC3E}">
        <p14:creationId xmlns:p14="http://schemas.microsoft.com/office/powerpoint/2010/main" val="57133243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 Full size image with caption">
    <p:spTree>
      <p:nvGrpSpPr>
        <p:cNvPr id="1" name=""/>
        <p:cNvGrpSpPr/>
        <p:nvPr/>
      </p:nvGrpSpPr>
      <p:grpSpPr>
        <a:xfrm>
          <a:off x="0" y="0"/>
          <a:ext cx="0" cy="0"/>
          <a:chOff x="0" y="0"/>
          <a:chExt cx="0" cy="0"/>
        </a:xfrm>
      </p:grpSpPr>
      <p:sp>
        <p:nvSpPr>
          <p:cNvPr id="9" name="Image"/>
          <p:cNvSpPr>
            <a:spLocks noGrp="1"/>
          </p:cNvSpPr>
          <p:nvPr>
            <p:ph type="pic" sz="quarter" idx="11"/>
          </p:nvPr>
        </p:nvSpPr>
        <p:spPr>
          <a:xfrm>
            <a:off x="0" y="-152400"/>
            <a:ext cx="12192000" cy="7315200"/>
          </a:xfrm>
          <a:custGeom>
            <a:avLst/>
            <a:gdLst>
              <a:gd name="connsiteX0" fmla="*/ 0 w 1828800"/>
              <a:gd name="connsiteY0" fmla="*/ 0 h 1143000"/>
              <a:gd name="connsiteX1" fmla="*/ 1828800 w 1828800"/>
              <a:gd name="connsiteY1" fmla="*/ 0 h 1143000"/>
              <a:gd name="connsiteX2" fmla="*/ 1828800 w 1828800"/>
              <a:gd name="connsiteY2" fmla="*/ 1143000 h 1143000"/>
              <a:gd name="connsiteX3" fmla="*/ 0 w 1828800"/>
              <a:gd name="connsiteY3" fmla="*/ 1143000 h 1143000"/>
              <a:gd name="connsiteX4" fmla="*/ 0 w 1828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143000">
                <a:moveTo>
                  <a:pt x="0" y="0"/>
                </a:moveTo>
                <a:lnTo>
                  <a:pt x="1828800" y="0"/>
                </a:lnTo>
                <a:lnTo>
                  <a:pt x="1828800" y="1143000"/>
                </a:lnTo>
                <a:lnTo>
                  <a:pt x="0" y="1143000"/>
                </a:lnTo>
                <a:lnTo>
                  <a:pt x="0" y="0"/>
                </a:lnTo>
                <a:close/>
              </a:path>
            </a:pathLst>
          </a:custGeom>
          <a:solidFill>
            <a:schemeClr val="bg1">
              <a:lumMod val="65000"/>
            </a:schemeClr>
          </a:solidFill>
        </p:spPr>
        <p:txBody>
          <a:bodyPr vert="horz"/>
          <a:lstStyle>
            <a:lvl1pPr marL="0">
              <a:buFontTx/>
              <a:buNone/>
              <a:tabLst>
                <a:tab pos="53973" algn="l"/>
              </a:tabLst>
              <a:defRPr sz="2000" baseline="0"/>
            </a:lvl1pPr>
          </a:lstStyle>
          <a:p>
            <a:pPr lvl="0"/>
            <a:r>
              <a:rPr lang="en-US" noProof="0" dirty="0" smtClean="0"/>
              <a:t>Click icon to add picture</a:t>
            </a:r>
          </a:p>
        </p:txBody>
      </p:sp>
    </p:spTree>
    <p:extLst>
      <p:ext uri="{BB962C8B-B14F-4D97-AF65-F5344CB8AC3E}">
        <p14:creationId xmlns:p14="http://schemas.microsoft.com/office/powerpoint/2010/main" val="4173871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97B24-C39B-433A-BEBA-8A62802BA1A5}" type="datetime1">
              <a:rPr lang="en-US" smtClean="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3385059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 Closing slide - illustra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86580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 Closing slide - foot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3006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8) Blue bar top, bullets">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ext, bullets"/>
          <p:cNvSpPr>
            <a:spLocks noGrp="1"/>
          </p:cNvSpPr>
          <p:nvPr>
            <p:ph type="body" sz="quarter" idx="17" hasCustomPrompt="1"/>
          </p:nvPr>
        </p:nvSpPr>
        <p:spPr>
          <a:xfrm>
            <a:off x="1828800" y="2057401"/>
            <a:ext cx="8737600" cy="4089483"/>
          </a:xfrm>
          <a:prstGeom prst="rect">
            <a:avLst/>
          </a:prstGeom>
        </p:spPr>
        <p:txBody>
          <a:bodyPr vert="horz" lIns="0" tIns="0" rIns="0" bIns="0" anchor="t" anchorCtr="0"/>
          <a:lstStyle>
            <a:lvl1pPr marL="347654" indent="-347654">
              <a:spcBef>
                <a:spcPts val="1800"/>
              </a:spcBef>
              <a:buClr>
                <a:srgbClr val="003B5C"/>
              </a:buClr>
              <a:buFont typeface="Arial" pitchFamily="34" charset="0"/>
              <a:buChar char="•"/>
              <a:defRPr sz="3000" baseline="0">
                <a:solidFill>
                  <a:srgbClr val="003B5C"/>
                </a:solidFill>
              </a:defRPr>
            </a:lvl1pPr>
          </a:lstStyle>
          <a:p>
            <a:pPr lvl="0"/>
            <a:r>
              <a:rPr lang="en-US" dirty="0"/>
              <a:t>This slide is formatted for bullets.</a:t>
            </a:r>
          </a:p>
          <a:p>
            <a:pPr lvl="0"/>
            <a:r>
              <a:rPr lang="en-US" dirty="0"/>
              <a:t>Font style is Calibri, 30 pt.</a:t>
            </a:r>
          </a:p>
          <a:p>
            <a:pPr lvl="0"/>
            <a:r>
              <a:rPr lang="en-US" dirty="0"/>
              <a:t>Font color is custom RGB:  R0  G59  B92 </a:t>
            </a:r>
          </a:p>
          <a:p>
            <a:pPr lvl="0"/>
            <a:r>
              <a:rPr lang="en-US" dirty="0"/>
              <a:t>Paragraph spacing is 18 pt after each paragraph return.</a:t>
            </a:r>
          </a:p>
          <a:p>
            <a:pPr lvl="0"/>
            <a:endParaRPr lang="en-US" dirty="0"/>
          </a:p>
        </p:txBody>
      </p:sp>
      <p:sp>
        <p:nvSpPr>
          <p:cNvPr id="10" name="Title"/>
          <p:cNvSpPr>
            <a:spLocks noGrp="1"/>
          </p:cNvSpPr>
          <p:nvPr>
            <p:ph type="title" hasCustomPrompt="1"/>
          </p:nvPr>
        </p:nvSpPr>
        <p:spPr>
          <a:xfrm>
            <a:off x="1828800" y="457200"/>
            <a:ext cx="8737600" cy="685800"/>
          </a:xfrm>
          <a:prstGeom prst="rect">
            <a:avLst/>
          </a:prstGeom>
        </p:spPr>
        <p:txBody>
          <a:bodyPr vert="horz" lIns="0" tIns="0" rIns="0" bIns="0" anchor="ctr" anchorCtr="0"/>
          <a:lstStyle>
            <a:lvl1pPr algn="l">
              <a:defRPr sz="4000" b="1" i="0" baseline="0">
                <a:solidFill>
                  <a:schemeClr val="bg1"/>
                </a:solidFill>
                <a:latin typeface="+mj-lt"/>
                <a:cs typeface="Cambria" pitchFamily="18" charset="0"/>
              </a:defRPr>
            </a:lvl1pPr>
          </a:lstStyle>
          <a:p>
            <a:r>
              <a:rPr lang="en-US" dirty="0"/>
              <a:t>Slide title here</a:t>
            </a:r>
          </a:p>
        </p:txBody>
      </p:sp>
    </p:spTree>
    <p:extLst>
      <p:ext uri="{BB962C8B-B14F-4D97-AF65-F5344CB8AC3E}">
        <p14:creationId xmlns:p14="http://schemas.microsoft.com/office/powerpoint/2010/main" val="13908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AC858-8C3D-40AE-9058-DF9CD3FAA500}" type="datetime1">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169859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0A7B32-60E9-4351-B749-BC00E91A0A9C}" type="datetime1">
              <a:rPr lang="en-US" smtClean="0"/>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195355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A0DC7-A198-4BE2-8ACF-EDEFB080C6EF}" type="datetime1">
              <a:rPr lang="en-US" smtClean="0"/>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147265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4393E-559F-4AB5-AF49-1A443EF9E00C}" type="datetime1">
              <a:rPr lang="en-US" smtClean="0"/>
              <a:t>11/18/2020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313504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2B39C-1F3F-4507-82B8-873A851B03DD}" type="datetime1">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210797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0ECA7-6C38-46B1-9B61-6E0B58AAAD14}" type="datetime1">
              <a:rPr lang="en-US" smtClean="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429480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456EE-DDAB-4465-BB16-2ED4F9608A49}" type="datetime1">
              <a:rPr lang="en-US" smtClean="0"/>
              <a:t>11/18/2020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5F281-3310-4A00-881A-B20317AEE241}" type="slidenum">
              <a:rPr lang="en-US" smtClean="0"/>
              <a:pPr/>
              <a:t>‹#›</a:t>
            </a:fld>
            <a:endParaRPr lang="en-US" dirty="0"/>
          </a:p>
        </p:txBody>
      </p:sp>
    </p:spTree>
    <p:extLst>
      <p:ext uri="{BB962C8B-B14F-4D97-AF65-F5344CB8AC3E}">
        <p14:creationId xmlns:p14="http://schemas.microsoft.com/office/powerpoint/2010/main" val="3035813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13011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4" r:id="rId20"/>
  </p:sldLayoutIdLst>
  <p:timing>
    <p:tnLst>
      <p:par>
        <p:cTn id="1" dur="indefinite" restart="never" nodeType="tmRoot"/>
      </p:par>
    </p:tnLst>
  </p:timing>
  <p:hf hdr="0" ftr="0" dt="0"/>
  <p:txStyles>
    <p:titleStyle>
      <a:lvl1pPr algn="l" defTabSz="457189" rtl="0" eaLnBrk="1" fontAlgn="base" hangingPunct="1">
        <a:spcBef>
          <a:spcPct val="0"/>
        </a:spcBef>
        <a:spcAft>
          <a:spcPct val="0"/>
        </a:spcAft>
        <a:defRPr sz="3600" kern="1200">
          <a:solidFill>
            <a:schemeClr val="tx1"/>
          </a:solidFill>
          <a:latin typeface="Calibri"/>
          <a:ea typeface="Calibri" pitchFamily="34" charset="0"/>
          <a:cs typeface="Calibri"/>
        </a:defRPr>
      </a:lvl1pPr>
      <a:lvl2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2pPr>
      <a:lvl3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3pPr>
      <a:lvl4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4pPr>
      <a:lvl5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5pPr>
      <a:lvl6pPr marL="457189"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6pPr>
      <a:lvl7pPr marL="914377"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7pPr>
      <a:lvl8pPr marL="1371566"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8pPr>
      <a:lvl9pPr marL="1828754"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605" y="0"/>
            <a:ext cx="12194605" cy="6858000"/>
          </a:xfrm>
          <a:prstGeom prst="rect">
            <a:avLst/>
          </a:prstGeom>
          <a:noFill/>
          <a:ln w="9525">
            <a:noFill/>
            <a:miter lim="800000"/>
            <a:headEnd/>
            <a:tailEnd/>
          </a:ln>
        </p:spPr>
      </p:pic>
      <p:sp>
        <p:nvSpPr>
          <p:cNvPr id="4" name="Rectangle 3">
            <a:extLst>
              <a:ext uri="{FF2B5EF4-FFF2-40B4-BE49-F238E27FC236}">
                <a16:creationId xmlns="" xmlns:a16="http://schemas.microsoft.com/office/drawing/2014/main" id="{617F97E8-BDD4-E04A-9EBE-540CEE11D68D}"/>
              </a:ext>
            </a:extLst>
          </p:cNvPr>
          <p:cNvSpPr/>
          <p:nvPr/>
        </p:nvSpPr>
        <p:spPr>
          <a:xfrm>
            <a:off x="-2605" y="4195690"/>
            <a:ext cx="12194605" cy="190265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itle 1">
            <a:extLst>
              <a:ext uri="{FF2B5EF4-FFF2-40B4-BE49-F238E27FC236}">
                <a16:creationId xmlns="" xmlns:a16="http://schemas.microsoft.com/office/drawing/2014/main" id="{4F253103-93EB-264F-8A25-ADCC22F1EC09}"/>
              </a:ext>
            </a:extLst>
          </p:cNvPr>
          <p:cNvSpPr txBox="1">
            <a:spLocks/>
          </p:cNvSpPr>
          <p:nvPr/>
        </p:nvSpPr>
        <p:spPr>
          <a:xfrm>
            <a:off x="593470" y="4428565"/>
            <a:ext cx="11598530" cy="95909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4400" dirty="0" smtClean="0">
                <a:solidFill>
                  <a:schemeClr val="bg1"/>
                </a:solidFill>
                <a:latin typeface="Cambria" panose="02040503050406030204" pitchFamily="18" charset="0"/>
              </a:rPr>
              <a:t>2030 Regional Waste Plan</a:t>
            </a:r>
          </a:p>
          <a:p>
            <a:pPr>
              <a:lnSpc>
                <a:spcPct val="100000"/>
              </a:lnSpc>
            </a:pPr>
            <a:r>
              <a:rPr lang="en-US" sz="4000" i="1" dirty="0" smtClean="0">
                <a:solidFill>
                  <a:schemeClr val="bg1"/>
                </a:solidFill>
                <a:latin typeface="Cambria" panose="02040503050406030204" pitchFamily="18" charset="0"/>
              </a:rPr>
              <a:t>Three-year Work Plans </a:t>
            </a:r>
            <a:endParaRPr lang="en-US" sz="4000" i="1" dirty="0">
              <a:solidFill>
                <a:schemeClr val="bg1"/>
              </a:solidFill>
              <a:latin typeface="Cambria" panose="02040503050406030204" pitchFamily="18" charset="0"/>
            </a:endParaRPr>
          </a:p>
        </p:txBody>
      </p:sp>
      <p:sp>
        <p:nvSpPr>
          <p:cNvPr id="6" name="Footer Placeholder 3">
            <a:extLst>
              <a:ext uri="{FF2B5EF4-FFF2-40B4-BE49-F238E27FC236}">
                <a16:creationId xmlns="" xmlns:a16="http://schemas.microsoft.com/office/drawing/2014/main" id="{EE5E5D11-0047-8B44-AAB6-2209C1F2841D}"/>
              </a:ext>
            </a:extLst>
          </p:cNvPr>
          <p:cNvSpPr txBox="1">
            <a:spLocks/>
          </p:cNvSpPr>
          <p:nvPr/>
        </p:nvSpPr>
        <p:spPr>
          <a:xfrm>
            <a:off x="466008" y="6506643"/>
            <a:ext cx="4114800" cy="209163"/>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tx2"/>
                </a:solidFill>
                <a:latin typeface="Adelle Sans" panose="02000503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2743200" algn="r"/>
              </a:tabLst>
            </a:pPr>
            <a:endParaRPr lang="en-US" sz="1050" dirty="0">
              <a:solidFill>
                <a:schemeClr val="bg1"/>
              </a:solidFill>
            </a:endParaRPr>
          </a:p>
        </p:txBody>
      </p:sp>
      <p:sp>
        <p:nvSpPr>
          <p:cNvPr id="2" name="Slide Number Placeholder 1"/>
          <p:cNvSpPr>
            <a:spLocks noGrp="1"/>
          </p:cNvSpPr>
          <p:nvPr>
            <p:ph type="sldNum" sz="quarter" idx="12"/>
          </p:nvPr>
        </p:nvSpPr>
        <p:spPr/>
        <p:txBody>
          <a:bodyPr/>
          <a:lstStyle/>
          <a:p>
            <a:fld id="{3EC5F281-3310-4A00-881A-B20317AEE241}" type="slidenum">
              <a:rPr lang="en-US" smtClean="0"/>
              <a:pPr/>
              <a:t>1</a:t>
            </a:fld>
            <a:endParaRPr lang="en-US" dirty="0"/>
          </a:p>
        </p:txBody>
      </p:sp>
    </p:spTree>
    <p:extLst>
      <p:ext uri="{BB962C8B-B14F-4D97-AF65-F5344CB8AC3E}">
        <p14:creationId xmlns:p14="http://schemas.microsoft.com/office/powerpoint/2010/main" val="843272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7E6046F-99B8-CC44-A579-23B73B2E42B5}"/>
              </a:ext>
            </a:extLst>
          </p:cNvPr>
          <p:cNvSpPr>
            <a:spLocks noGrp="1"/>
          </p:cNvSpPr>
          <p:nvPr>
            <p:ph type="title"/>
          </p:nvPr>
        </p:nvSpPr>
        <p:spPr/>
        <p:txBody>
          <a:bodyPr>
            <a:normAutofit/>
          </a:bodyPr>
          <a:lstStyle/>
          <a:p>
            <a:r>
              <a:rPr lang="en-US" dirty="0" smtClean="0">
                <a:solidFill>
                  <a:srgbClr val="4BACC6"/>
                </a:solidFill>
                <a:latin typeface="Cambria" panose="02040503050406030204" pitchFamily="18" charset="0"/>
              </a:rPr>
              <a:t>Example Metro-Led Action</a:t>
            </a:r>
            <a:endParaRPr lang="en-US" dirty="0"/>
          </a:p>
        </p:txBody>
      </p:sp>
      <p:sp>
        <p:nvSpPr>
          <p:cNvPr id="4" name="Slide Number Placeholder 3"/>
          <p:cNvSpPr>
            <a:spLocks noGrp="1"/>
          </p:cNvSpPr>
          <p:nvPr>
            <p:ph type="sldNum" sz="quarter" idx="12"/>
          </p:nvPr>
        </p:nvSpPr>
        <p:spPr/>
        <p:txBody>
          <a:bodyPr/>
          <a:lstStyle/>
          <a:p>
            <a:fld id="{3EC5F281-3310-4A00-881A-B20317AEE241}" type="slidenum">
              <a:rPr lang="en-US" sz="1600" smtClean="0">
                <a:solidFill>
                  <a:schemeClr val="tx1"/>
                </a:solidFill>
              </a:rPr>
              <a:pPr/>
              <a:t>10</a:t>
            </a:fld>
            <a:endParaRPr lang="en-US" sz="1600" dirty="0">
              <a:solidFill>
                <a:schemeClr val="tx1"/>
              </a:solidFill>
            </a:endParaRPr>
          </a:p>
        </p:txBody>
      </p:sp>
      <p:pic>
        <p:nvPicPr>
          <p:cNvPr id="5" name="Picture 4"/>
          <p:cNvPicPr>
            <a:picLocks noChangeAspect="1"/>
          </p:cNvPicPr>
          <p:nvPr/>
        </p:nvPicPr>
        <p:blipFill>
          <a:blip r:embed="rId3"/>
          <a:stretch>
            <a:fillRect/>
          </a:stretch>
        </p:blipFill>
        <p:spPr>
          <a:xfrm>
            <a:off x="472710" y="1933285"/>
            <a:ext cx="11107457" cy="2713360"/>
          </a:xfrm>
          <a:prstGeom prst="rect">
            <a:avLst/>
          </a:prstGeom>
        </p:spPr>
      </p:pic>
    </p:spTree>
    <p:extLst>
      <p:ext uri="{BB962C8B-B14F-4D97-AF65-F5344CB8AC3E}">
        <p14:creationId xmlns:p14="http://schemas.microsoft.com/office/powerpoint/2010/main" val="3963286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1297162" y="1874608"/>
            <a:ext cx="9347200" cy="3810000"/>
          </a:xfrm>
        </p:spPr>
        <p:txBody>
          <a:bodyPr>
            <a:normAutofit fontScale="85000" lnSpcReduction="10000"/>
          </a:bodyPr>
          <a:lstStyle/>
          <a:p>
            <a:r>
              <a:rPr lang="en-US" sz="3600" dirty="0" smtClean="0">
                <a:latin typeface="Cambria" panose="02040503050406030204" pitchFamily="18" charset="0"/>
              </a:rPr>
              <a:t>Most respondents did not perceive actions were missing</a:t>
            </a:r>
            <a:endParaRPr lang="en-US" sz="3600" dirty="0">
              <a:latin typeface="Cambria" panose="02040503050406030204" pitchFamily="18" charset="0"/>
            </a:endParaRPr>
          </a:p>
          <a:p>
            <a:r>
              <a:rPr lang="en-US" sz="3600" dirty="0" smtClean="0">
                <a:latin typeface="Cambria" panose="02040503050406030204" pitchFamily="18" charset="0"/>
              </a:rPr>
              <a:t>No </a:t>
            </a:r>
            <a:r>
              <a:rPr lang="en-US" sz="3600" dirty="0">
                <a:latin typeface="Cambria" panose="02040503050406030204" pitchFamily="18" charset="0"/>
              </a:rPr>
              <a:t>specific actions were recommended for removal</a:t>
            </a:r>
          </a:p>
          <a:p>
            <a:r>
              <a:rPr lang="en-US" sz="3600" dirty="0" smtClean="0">
                <a:latin typeface="Cambria" panose="02040503050406030204" pitchFamily="18" charset="0"/>
              </a:rPr>
              <a:t>No </a:t>
            </a:r>
            <a:r>
              <a:rPr lang="en-US" sz="3600" dirty="0">
                <a:latin typeface="Cambria" panose="02040503050406030204" pitchFamily="18" charset="0"/>
              </a:rPr>
              <a:t>consensus on actions the committee should continue to engage </a:t>
            </a:r>
            <a:r>
              <a:rPr lang="en-US" sz="3600" dirty="0" smtClean="0">
                <a:latin typeface="Cambria" panose="02040503050406030204" pitchFamily="18" charset="0"/>
              </a:rPr>
              <a:t>in</a:t>
            </a:r>
          </a:p>
          <a:p>
            <a:pPr lvl="1"/>
            <a:r>
              <a:rPr lang="en-US" sz="2667" dirty="0" smtClean="0">
                <a:latin typeface="Cambria" panose="02040503050406030204" pitchFamily="18" charset="0"/>
              </a:rPr>
              <a:t>Some </a:t>
            </a:r>
            <a:r>
              <a:rPr lang="en-US" sz="2667" dirty="0">
                <a:latin typeface="Cambria" panose="02040503050406030204" pitchFamily="18" charset="0"/>
              </a:rPr>
              <a:t>agreement that equity should remain a focus of the committee</a:t>
            </a:r>
          </a:p>
          <a:p>
            <a:pPr lvl="1"/>
            <a:r>
              <a:rPr lang="en-US" sz="2667" dirty="0" smtClean="0">
                <a:latin typeface="Cambria" panose="02040503050406030204" pitchFamily="18" charset="0"/>
              </a:rPr>
              <a:t>Sub-committees </a:t>
            </a:r>
            <a:r>
              <a:rPr lang="en-US" sz="2667" dirty="0">
                <a:latin typeface="Cambria" panose="02040503050406030204" pitchFamily="18" charset="0"/>
              </a:rPr>
              <a:t>were suggested to accommodate the varied interests</a:t>
            </a:r>
          </a:p>
          <a:p>
            <a:endParaRPr lang="en-US" sz="3600" dirty="0">
              <a:latin typeface="Cambria" panose="02040503050406030204" pitchFamily="18" charset="0"/>
            </a:endParaRPr>
          </a:p>
        </p:txBody>
      </p:sp>
      <p:sp>
        <p:nvSpPr>
          <p:cNvPr id="4" name="Title 2"/>
          <p:cNvSpPr txBox="1">
            <a:spLocks/>
          </p:cNvSpPr>
          <p:nvPr/>
        </p:nvSpPr>
        <p:spPr>
          <a:xfrm>
            <a:off x="564055" y="575442"/>
            <a:ext cx="9347200" cy="685800"/>
          </a:xfrm>
          <a:prstGeom prst="rect">
            <a:avLst/>
          </a:prstGeom>
        </p:spPr>
        <p:txBody>
          <a:bodyPr vert="horz" lIns="0" tIns="0" rIns="0" bIns="0" anchor="t" anchorCtr="0"/>
          <a:lstStyle>
            <a:lvl1pPr algn="l" defTabSz="457189" rtl="0" eaLnBrk="1" fontAlgn="base" hangingPunct="1">
              <a:spcBef>
                <a:spcPct val="0"/>
              </a:spcBef>
              <a:spcAft>
                <a:spcPct val="0"/>
              </a:spcAft>
              <a:defRPr sz="5333" b="1" i="0" kern="1200" baseline="0">
                <a:solidFill>
                  <a:schemeClr val="bg1"/>
                </a:solidFill>
                <a:latin typeface="+mj-lt"/>
                <a:ea typeface="Calibri" pitchFamily="34" charset="0"/>
                <a:cs typeface="Cambria" pitchFamily="18" charset="0"/>
              </a:defRPr>
            </a:lvl1pPr>
            <a:lvl2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2pPr>
            <a:lvl3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3pPr>
            <a:lvl4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4pPr>
            <a:lvl5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5pPr>
            <a:lvl6pPr marL="457189"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6pPr>
            <a:lvl7pPr marL="914377"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7pPr>
            <a:lvl8pPr marL="1371566"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8pPr>
            <a:lvl9pPr marL="1828754"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9pPr>
          </a:lstStyle>
          <a:p>
            <a:r>
              <a:rPr lang="en-US" sz="4400" b="0" dirty="0" smtClean="0">
                <a:solidFill>
                  <a:srgbClr val="4BACC6"/>
                </a:solidFill>
                <a:latin typeface="Cambria" panose="02040503050406030204" pitchFamily="18" charset="0"/>
                <a:ea typeface="+mj-ea"/>
                <a:cs typeface="+mj-cs"/>
              </a:rPr>
              <a:t>Survey Key Takeaways</a:t>
            </a:r>
            <a:endParaRPr lang="en-US" sz="4000" b="0" dirty="0">
              <a:solidFill>
                <a:schemeClr val="accent5"/>
              </a:solidFill>
              <a:latin typeface="Cambria" panose="02040503050406030204" pitchFamily="18" charset="0"/>
            </a:endParaRPr>
          </a:p>
        </p:txBody>
      </p:sp>
      <p:cxnSp>
        <p:nvCxnSpPr>
          <p:cNvPr id="5" name="Straight Connector 4">
            <a:extLst>
              <a:ext uri="{FF2B5EF4-FFF2-40B4-BE49-F238E27FC236}">
                <a16:creationId xmlns="" xmlns:a16="http://schemas.microsoft.com/office/drawing/2014/main" id="{E3F9875D-F9B3-4A4E-A6EF-9FB45CFB53BF}"/>
              </a:ext>
            </a:extLst>
          </p:cNvPr>
          <p:cNvCxnSpPr>
            <a:cxnSpLocks/>
          </p:cNvCxnSpPr>
          <p:nvPr/>
        </p:nvCxnSpPr>
        <p:spPr>
          <a:xfrm>
            <a:off x="954573" y="1874608"/>
            <a:ext cx="15811" cy="38100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055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889340" y="1468015"/>
            <a:ext cx="6372772" cy="4914123"/>
          </a:xfrm>
        </p:spPr>
        <p:txBody>
          <a:bodyPr>
            <a:normAutofit lnSpcReduction="10000"/>
          </a:bodyPr>
          <a:lstStyle/>
          <a:p>
            <a:r>
              <a:rPr lang="en-US" sz="2800" dirty="0" smtClean="0">
                <a:latin typeface="Cambria" panose="02040503050406030204" pitchFamily="18" charset="0"/>
              </a:rPr>
              <a:t>17.2  Conduct </a:t>
            </a:r>
            <a:r>
              <a:rPr lang="en-US" sz="2800" dirty="0">
                <a:latin typeface="Cambria" panose="02040503050406030204" pitchFamily="18" charset="0"/>
              </a:rPr>
              <a:t>periodic exercises to test and practice the implementation of disaster debris </a:t>
            </a:r>
            <a:r>
              <a:rPr lang="en-US" sz="2800" dirty="0" smtClean="0">
                <a:latin typeface="Cambria" panose="02040503050406030204" pitchFamily="18" charset="0"/>
              </a:rPr>
              <a:t>plans</a:t>
            </a:r>
          </a:p>
          <a:p>
            <a:r>
              <a:rPr lang="en-US" sz="2800" dirty="0">
                <a:latin typeface="Cambria" panose="02040503050406030204" pitchFamily="18" charset="0"/>
              </a:rPr>
              <a:t>18.2  Implement requirements for solid waste system service providers to prepare and maintain emergency operations and continuity of operations </a:t>
            </a:r>
            <a:r>
              <a:rPr lang="en-US" sz="2800" dirty="0" smtClean="0">
                <a:latin typeface="Cambria" panose="02040503050406030204" pitchFamily="18" charset="0"/>
              </a:rPr>
              <a:t>plans</a:t>
            </a:r>
          </a:p>
          <a:p>
            <a:r>
              <a:rPr lang="en-US" sz="2800" dirty="0">
                <a:latin typeface="Cambria" panose="02040503050406030204" pitchFamily="18" charset="0"/>
              </a:rPr>
              <a:t>19.3  Develop agreements and contracts with service providers and partner jurisdictions to ensure rapid mobilization of regional and out-of-region resources during emergency response </a:t>
            </a:r>
            <a:r>
              <a:rPr lang="en-US" sz="2800" dirty="0" smtClean="0">
                <a:latin typeface="Cambria" panose="02040503050406030204" pitchFamily="18" charset="0"/>
              </a:rPr>
              <a:t>operations</a:t>
            </a:r>
            <a:endParaRPr lang="en-US" sz="2800" dirty="0">
              <a:latin typeface="Cambria" panose="02040503050406030204" pitchFamily="18" charset="0"/>
            </a:endParaRPr>
          </a:p>
          <a:p>
            <a:endParaRPr lang="en-US" sz="2800" dirty="0" smtClean="0">
              <a:latin typeface="Cambria" panose="02040503050406030204" pitchFamily="18" charset="0"/>
            </a:endParaRPr>
          </a:p>
        </p:txBody>
      </p:sp>
      <p:sp>
        <p:nvSpPr>
          <p:cNvPr id="5" name="Title 4"/>
          <p:cNvSpPr>
            <a:spLocks noGrp="1"/>
          </p:cNvSpPr>
          <p:nvPr>
            <p:ph type="title"/>
          </p:nvPr>
        </p:nvSpPr>
        <p:spPr>
          <a:xfrm>
            <a:off x="670560" y="635350"/>
            <a:ext cx="6217920" cy="685800"/>
          </a:xfrm>
        </p:spPr>
        <p:txBody>
          <a:bodyPr>
            <a:noAutofit/>
          </a:bodyPr>
          <a:lstStyle/>
          <a:p>
            <a:r>
              <a:rPr lang="en-US" sz="4000" b="0" dirty="0" smtClean="0">
                <a:solidFill>
                  <a:srgbClr val="4BACC6"/>
                </a:solidFill>
                <a:latin typeface="Cambria" panose="02040503050406030204" pitchFamily="18" charset="0"/>
              </a:rPr>
              <a:t>Disaster Resilience</a:t>
            </a:r>
            <a:endParaRPr lang="en-US" sz="4000" b="0" dirty="0">
              <a:solidFill>
                <a:srgbClr val="4BACC6"/>
              </a:solidFill>
              <a:latin typeface="Cambria" panose="02040503050406030204" pitchFamily="18" charset="0"/>
            </a:endParaRPr>
          </a:p>
        </p:txBody>
      </p:sp>
      <p:cxnSp>
        <p:nvCxnSpPr>
          <p:cNvPr id="7" name="Straight Connector 6">
            <a:extLst>
              <a:ext uri="{FF2B5EF4-FFF2-40B4-BE49-F238E27FC236}">
                <a16:creationId xmlns="" xmlns:a16="http://schemas.microsoft.com/office/drawing/2014/main" id="{E3F9875D-F9B3-4A4E-A6EF-9FB45CFB53BF}"/>
              </a:ext>
            </a:extLst>
          </p:cNvPr>
          <p:cNvCxnSpPr>
            <a:cxnSpLocks/>
          </p:cNvCxnSpPr>
          <p:nvPr/>
        </p:nvCxnSpPr>
        <p:spPr>
          <a:xfrm>
            <a:off x="670560" y="1468015"/>
            <a:ext cx="0" cy="491412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9"/>
          </p:nvPr>
        </p:nvSpPr>
        <p:spPr>
          <a:xfrm>
            <a:off x="8551530" y="2388636"/>
            <a:ext cx="3640470" cy="4469363"/>
          </a:xfrm>
        </p:spPr>
      </p:sp>
      <p:pic>
        <p:nvPicPr>
          <p:cNvPr id="3" name="Picture 2"/>
          <p:cNvPicPr>
            <a:picLocks noChangeAspect="1"/>
          </p:cNvPicPr>
          <p:nvPr/>
        </p:nvPicPr>
        <p:blipFill>
          <a:blip r:embed="rId3"/>
          <a:stretch>
            <a:fillRect/>
          </a:stretch>
        </p:blipFill>
        <p:spPr>
          <a:xfrm>
            <a:off x="8140575" y="1"/>
            <a:ext cx="4051425" cy="6857999"/>
          </a:xfrm>
          <a:prstGeom prst="rect">
            <a:avLst/>
          </a:prstGeom>
        </p:spPr>
      </p:pic>
    </p:spTree>
    <p:extLst>
      <p:ext uri="{BB962C8B-B14F-4D97-AF65-F5344CB8AC3E}">
        <p14:creationId xmlns:p14="http://schemas.microsoft.com/office/powerpoint/2010/main" val="631215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1082209" y="1858754"/>
            <a:ext cx="6085840" cy="3810000"/>
          </a:xfrm>
        </p:spPr>
        <p:txBody>
          <a:bodyPr>
            <a:normAutofit/>
          </a:bodyPr>
          <a:lstStyle/>
          <a:p>
            <a:r>
              <a:rPr lang="en-US" sz="2800" dirty="0" smtClean="0">
                <a:latin typeface="Cambria" panose="02040503050406030204" pitchFamily="18" charset="0"/>
              </a:rPr>
              <a:t>Educate consumers on ways to reduce the </a:t>
            </a:r>
            <a:r>
              <a:rPr lang="en-US" sz="2800" dirty="0" smtClean="0">
                <a:latin typeface="Cambria" panose="02040503050406030204" pitchFamily="18" charset="0"/>
              </a:rPr>
              <a:t>harmful impacts of products throughout their full life cycle</a:t>
            </a:r>
          </a:p>
          <a:p>
            <a:r>
              <a:rPr lang="en-US" sz="2800" dirty="0" smtClean="0">
                <a:latin typeface="Cambria" panose="02040503050406030204" pitchFamily="18" charset="0"/>
              </a:rPr>
              <a:t>Evaluate progress towards the vision and goals in the plan</a:t>
            </a:r>
          </a:p>
        </p:txBody>
      </p:sp>
      <p:sp>
        <p:nvSpPr>
          <p:cNvPr id="3" name="Title 2"/>
          <p:cNvSpPr>
            <a:spLocks noGrp="1"/>
          </p:cNvSpPr>
          <p:nvPr>
            <p:ph type="title"/>
          </p:nvPr>
        </p:nvSpPr>
        <p:spPr>
          <a:xfrm>
            <a:off x="469461" y="501869"/>
            <a:ext cx="6388539" cy="685800"/>
          </a:xfrm>
        </p:spPr>
        <p:txBody>
          <a:bodyPr>
            <a:noAutofit/>
          </a:bodyPr>
          <a:lstStyle/>
          <a:p>
            <a:r>
              <a:rPr lang="en-US" sz="4000" b="0" dirty="0" smtClean="0">
                <a:solidFill>
                  <a:schemeClr val="accent5"/>
                </a:solidFill>
                <a:latin typeface="Cambria" panose="02040503050406030204" pitchFamily="18" charset="0"/>
              </a:rPr>
              <a:t>Questions from the Survey</a:t>
            </a:r>
            <a:r>
              <a:rPr lang="en-US" sz="4000" b="0" dirty="0" smtClean="0">
                <a:solidFill>
                  <a:schemeClr val="accent5"/>
                </a:solidFill>
                <a:latin typeface="Cambria" panose="02040503050406030204" pitchFamily="18" charset="0"/>
              </a:rPr>
              <a:t> </a:t>
            </a:r>
            <a:endParaRPr lang="en-US" sz="4000" b="0" dirty="0">
              <a:solidFill>
                <a:schemeClr val="accent5"/>
              </a:solidFill>
              <a:latin typeface="Cambria" panose="02040503050406030204" pitchFamily="18" charset="0"/>
            </a:endParaRPr>
          </a:p>
        </p:txBody>
      </p:sp>
      <p:pic>
        <p:nvPicPr>
          <p:cNvPr id="4" name="Picture 3"/>
          <p:cNvPicPr>
            <a:picLocks noChangeAspect="1"/>
          </p:cNvPicPr>
          <p:nvPr/>
        </p:nvPicPr>
        <p:blipFill>
          <a:blip r:embed="rId3"/>
          <a:stretch>
            <a:fillRect/>
          </a:stretch>
        </p:blipFill>
        <p:spPr>
          <a:xfrm>
            <a:off x="7478098" y="0"/>
            <a:ext cx="4713902" cy="6858000"/>
          </a:xfrm>
          <a:prstGeom prst="rect">
            <a:avLst/>
          </a:prstGeom>
        </p:spPr>
      </p:pic>
      <p:cxnSp>
        <p:nvCxnSpPr>
          <p:cNvPr id="5" name="Straight Connector 4">
            <a:extLst>
              <a:ext uri="{FF2B5EF4-FFF2-40B4-BE49-F238E27FC236}">
                <a16:creationId xmlns="" xmlns:a16="http://schemas.microsoft.com/office/drawing/2014/main" id="{E3F9875D-F9B3-4A4E-A6EF-9FB45CFB53BF}"/>
              </a:ext>
            </a:extLst>
          </p:cNvPr>
          <p:cNvCxnSpPr>
            <a:cxnSpLocks/>
          </p:cNvCxnSpPr>
          <p:nvPr/>
        </p:nvCxnSpPr>
        <p:spPr>
          <a:xfrm>
            <a:off x="749300" y="1795167"/>
            <a:ext cx="15240" cy="326766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58000" y="6251510"/>
            <a:ext cx="475861" cy="338554"/>
          </a:xfrm>
          <a:prstGeom prst="rect">
            <a:avLst/>
          </a:prstGeom>
          <a:noFill/>
        </p:spPr>
        <p:txBody>
          <a:bodyPr wrap="square" rtlCol="0">
            <a:spAutoFit/>
          </a:bodyPr>
          <a:lstStyle/>
          <a:p>
            <a:r>
              <a:rPr lang="en-US" sz="1600" dirty="0" smtClean="0"/>
              <a:t>12</a:t>
            </a:r>
            <a:endParaRPr lang="en-US" sz="1600" dirty="0"/>
          </a:p>
        </p:txBody>
      </p:sp>
    </p:spTree>
    <p:extLst>
      <p:ext uri="{BB962C8B-B14F-4D97-AF65-F5344CB8AC3E}">
        <p14:creationId xmlns:p14="http://schemas.microsoft.com/office/powerpoint/2010/main" val="2783827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1259840" y="2154526"/>
            <a:ext cx="9347200" cy="3810000"/>
          </a:xfrm>
        </p:spPr>
        <p:txBody>
          <a:bodyPr>
            <a:normAutofit/>
          </a:bodyPr>
          <a:lstStyle/>
          <a:p>
            <a:pPr marL="457200" lvl="1" indent="0" defTabSz="914400" fontAlgn="auto">
              <a:spcBef>
                <a:spcPts val="1600"/>
              </a:spcBef>
              <a:spcAft>
                <a:spcPts val="1200"/>
              </a:spcAft>
              <a:buNone/>
            </a:pPr>
            <a:r>
              <a:rPr lang="en-US" sz="3200" dirty="0">
                <a:solidFill>
                  <a:srgbClr val="002060"/>
                </a:solidFill>
                <a:latin typeface="Cambria" panose="02040503050406030204" pitchFamily="18" charset="0"/>
              </a:rPr>
              <a:t>Which actions were not included that should be? Why?</a:t>
            </a:r>
          </a:p>
          <a:p>
            <a:pPr marL="457200" lvl="1" indent="0" defTabSz="914400" fontAlgn="auto">
              <a:spcBef>
                <a:spcPts val="1600"/>
              </a:spcBef>
              <a:spcAft>
                <a:spcPts val="1200"/>
              </a:spcAft>
              <a:buNone/>
            </a:pPr>
            <a:r>
              <a:rPr lang="en-US" sz="3200" dirty="0">
                <a:solidFill>
                  <a:srgbClr val="002060"/>
                </a:solidFill>
                <a:latin typeface="Cambria" panose="02040503050406030204" pitchFamily="18" charset="0"/>
              </a:rPr>
              <a:t>Which actions were included that should not be? Why?</a:t>
            </a:r>
          </a:p>
          <a:p>
            <a:pPr marL="457200" lvl="1" indent="0" defTabSz="914400" fontAlgn="auto">
              <a:spcBef>
                <a:spcPts val="1600"/>
              </a:spcBef>
              <a:spcAft>
                <a:spcPts val="1200"/>
              </a:spcAft>
              <a:buNone/>
            </a:pPr>
            <a:r>
              <a:rPr lang="en-US" sz="3200" dirty="0">
                <a:solidFill>
                  <a:srgbClr val="002060"/>
                </a:solidFill>
                <a:latin typeface="Cambria" panose="02040503050406030204" pitchFamily="18" charset="0"/>
              </a:rPr>
              <a:t>Which actions should the Regional Waste Advisory Committee have continued engagement?</a:t>
            </a:r>
          </a:p>
          <a:p>
            <a:endParaRPr lang="en-US" sz="3600" dirty="0">
              <a:latin typeface="Cambria" panose="02040503050406030204" pitchFamily="18" charset="0"/>
            </a:endParaRPr>
          </a:p>
        </p:txBody>
      </p:sp>
      <p:sp>
        <p:nvSpPr>
          <p:cNvPr id="4" name="Title 2"/>
          <p:cNvSpPr txBox="1">
            <a:spLocks/>
          </p:cNvSpPr>
          <p:nvPr/>
        </p:nvSpPr>
        <p:spPr>
          <a:xfrm>
            <a:off x="564055" y="575442"/>
            <a:ext cx="9347200" cy="685800"/>
          </a:xfrm>
          <a:prstGeom prst="rect">
            <a:avLst/>
          </a:prstGeom>
        </p:spPr>
        <p:txBody>
          <a:bodyPr vert="horz" lIns="0" tIns="0" rIns="0" bIns="0" anchor="t" anchorCtr="0"/>
          <a:lstStyle>
            <a:lvl1pPr algn="l" defTabSz="457189" rtl="0" eaLnBrk="1" fontAlgn="base" hangingPunct="1">
              <a:spcBef>
                <a:spcPct val="0"/>
              </a:spcBef>
              <a:spcAft>
                <a:spcPct val="0"/>
              </a:spcAft>
              <a:defRPr sz="5333" b="1" i="0" kern="1200" baseline="0">
                <a:solidFill>
                  <a:schemeClr val="bg1"/>
                </a:solidFill>
                <a:latin typeface="+mj-lt"/>
                <a:ea typeface="Calibri" pitchFamily="34" charset="0"/>
                <a:cs typeface="Cambria" pitchFamily="18" charset="0"/>
              </a:defRPr>
            </a:lvl1pPr>
            <a:lvl2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2pPr>
            <a:lvl3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3pPr>
            <a:lvl4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4pPr>
            <a:lvl5pPr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5pPr>
            <a:lvl6pPr marL="457189"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6pPr>
            <a:lvl7pPr marL="914377"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7pPr>
            <a:lvl8pPr marL="1371566"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8pPr>
            <a:lvl9pPr marL="1828754" algn="l" defTabSz="457189" rtl="0" eaLnBrk="1" fontAlgn="base" hangingPunct="1">
              <a:spcBef>
                <a:spcPct val="0"/>
              </a:spcBef>
              <a:spcAft>
                <a:spcPct val="0"/>
              </a:spcAft>
              <a:defRPr sz="3600">
                <a:solidFill>
                  <a:schemeClr val="tx1"/>
                </a:solidFill>
                <a:latin typeface="Calibri" pitchFamily="34" charset="0"/>
                <a:ea typeface="Calibri" pitchFamily="34" charset="0"/>
                <a:cs typeface="Calibri" pitchFamily="34" charset="0"/>
              </a:defRPr>
            </a:lvl9pPr>
          </a:lstStyle>
          <a:p>
            <a:r>
              <a:rPr lang="en-US" sz="4400" b="0" dirty="0">
                <a:solidFill>
                  <a:srgbClr val="4BACC6"/>
                </a:solidFill>
                <a:latin typeface="Cambria" panose="02040503050406030204" pitchFamily="18" charset="0"/>
                <a:ea typeface="+mj-ea"/>
                <a:cs typeface="+mj-cs"/>
              </a:rPr>
              <a:t>Regional Waste Advisory Committee Considerations</a:t>
            </a:r>
            <a:endParaRPr lang="en-US" sz="4000" b="0" dirty="0">
              <a:solidFill>
                <a:schemeClr val="accent5"/>
              </a:solidFill>
              <a:latin typeface="Cambria" panose="02040503050406030204" pitchFamily="18" charset="0"/>
            </a:endParaRPr>
          </a:p>
        </p:txBody>
      </p:sp>
      <p:cxnSp>
        <p:nvCxnSpPr>
          <p:cNvPr id="5" name="Straight Connector 4">
            <a:extLst>
              <a:ext uri="{FF2B5EF4-FFF2-40B4-BE49-F238E27FC236}">
                <a16:creationId xmlns="" xmlns:a16="http://schemas.microsoft.com/office/drawing/2014/main" id="{E3F9875D-F9B3-4A4E-A6EF-9FB45CFB53BF}"/>
              </a:ext>
            </a:extLst>
          </p:cNvPr>
          <p:cNvCxnSpPr>
            <a:cxnSpLocks/>
          </p:cNvCxnSpPr>
          <p:nvPr/>
        </p:nvCxnSpPr>
        <p:spPr>
          <a:xfrm>
            <a:off x="954573" y="2154526"/>
            <a:ext cx="15811" cy="38100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533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0" dirty="0" smtClean="0">
                <a:solidFill>
                  <a:schemeClr val="accent1"/>
                </a:solidFill>
                <a:latin typeface="Cambria" panose="02040503050406030204" pitchFamily="18" charset="0"/>
              </a:rPr>
              <a:t>Regional Waste Advisory Committee </a:t>
            </a:r>
            <a:br>
              <a:rPr lang="en-US" b="0" dirty="0" smtClean="0">
                <a:solidFill>
                  <a:schemeClr val="accent1"/>
                </a:solidFill>
                <a:latin typeface="Cambria" panose="02040503050406030204" pitchFamily="18" charset="0"/>
              </a:rPr>
            </a:br>
            <a:r>
              <a:rPr lang="en-US" b="0" dirty="0" smtClean="0">
                <a:solidFill>
                  <a:schemeClr val="accent1"/>
                </a:solidFill>
                <a:latin typeface="Cambria" panose="02040503050406030204" pitchFamily="18" charset="0"/>
              </a:rPr>
              <a:t>Phase 1 Engagement Timeline </a:t>
            </a:r>
            <a:endParaRPr lang="en-US" b="0" dirty="0">
              <a:solidFill>
                <a:schemeClr val="accent1"/>
              </a:solidFill>
              <a:latin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50535800"/>
              </p:ext>
            </p:extLst>
          </p:nvPr>
        </p:nvGraphicFramePr>
        <p:xfrm>
          <a:off x="1645920" y="2160268"/>
          <a:ext cx="8920480" cy="4253391"/>
        </p:xfrm>
        <a:graphic>
          <a:graphicData uri="http://schemas.openxmlformats.org/drawingml/2006/table">
            <a:tbl>
              <a:tblPr firstRow="1" bandRow="1">
                <a:tableStyleId>{5C22544A-7EE6-4342-B048-85BDC9FD1C3A}</a:tableStyleId>
              </a:tblPr>
              <a:tblGrid>
                <a:gridCol w="6675120"/>
                <a:gridCol w="2245360"/>
              </a:tblGrid>
              <a:tr h="564357">
                <a:tc>
                  <a:txBody>
                    <a:bodyPr/>
                    <a:lstStyle/>
                    <a:p>
                      <a:r>
                        <a:rPr lang="en-US" dirty="0" smtClean="0"/>
                        <a:t>Regional Waste Advisory Committee</a:t>
                      </a:r>
                      <a:r>
                        <a:rPr lang="en-US" baseline="0" dirty="0" smtClean="0"/>
                        <a:t> Engagement</a:t>
                      </a:r>
                      <a:endParaRPr lang="en-US" dirty="0"/>
                    </a:p>
                  </a:txBody>
                  <a:tcPr/>
                </a:tc>
                <a:tc>
                  <a:txBody>
                    <a:bodyPr/>
                    <a:lstStyle/>
                    <a:p>
                      <a:r>
                        <a:rPr lang="en-US" dirty="0" smtClean="0"/>
                        <a:t>Timeline</a:t>
                      </a:r>
                      <a:endParaRPr lang="en-US" dirty="0"/>
                    </a:p>
                  </a:txBody>
                  <a:tcPr/>
                </a:tc>
              </a:tr>
              <a:tr h="564357">
                <a:tc>
                  <a:txBody>
                    <a:bodyPr/>
                    <a:lstStyle/>
                    <a:p>
                      <a:r>
                        <a:rPr lang="en-US" dirty="0" smtClean="0"/>
                        <a:t>Informational</a:t>
                      </a:r>
                      <a:r>
                        <a:rPr lang="en-US" baseline="0" dirty="0" smtClean="0"/>
                        <a:t> presentation to committee on process</a:t>
                      </a:r>
                      <a:endParaRPr lang="en-US" dirty="0"/>
                    </a:p>
                  </a:txBody>
                  <a:tcPr anchor="b"/>
                </a:tc>
                <a:tc>
                  <a:txBody>
                    <a:bodyPr/>
                    <a:lstStyle/>
                    <a:p>
                      <a:r>
                        <a:rPr lang="en-US" dirty="0" smtClean="0"/>
                        <a:t>Oct 15</a:t>
                      </a:r>
                    </a:p>
                    <a:p>
                      <a:r>
                        <a:rPr lang="en-US" dirty="0" smtClean="0"/>
                        <a:t>RWAC</a:t>
                      </a:r>
                      <a:r>
                        <a:rPr lang="en-US" baseline="0" dirty="0" smtClean="0"/>
                        <a:t> Meeting</a:t>
                      </a:r>
                      <a:endParaRPr lang="en-US" dirty="0"/>
                    </a:p>
                  </a:txBody>
                  <a:tcPr anchor="b"/>
                </a:tc>
              </a:tr>
              <a:tr h="564357">
                <a:tc>
                  <a:txBody>
                    <a:bodyPr/>
                    <a:lstStyle/>
                    <a:p>
                      <a:r>
                        <a:rPr lang="en-US" dirty="0" smtClean="0"/>
                        <a:t>List</a:t>
                      </a:r>
                      <a:r>
                        <a:rPr lang="en-US" baseline="0" dirty="0" smtClean="0"/>
                        <a:t> of prioritized actions distributed to committee</a:t>
                      </a:r>
                      <a:endParaRPr lang="en-US" dirty="0"/>
                    </a:p>
                  </a:txBody>
                  <a:tcPr anchor="b"/>
                </a:tc>
                <a:tc>
                  <a:txBody>
                    <a:bodyPr/>
                    <a:lstStyle/>
                    <a:p>
                      <a:r>
                        <a:rPr lang="en-US" dirty="0" smtClean="0"/>
                        <a:t>Oct</a:t>
                      </a:r>
                      <a:r>
                        <a:rPr lang="en-US" baseline="0" dirty="0" smtClean="0"/>
                        <a:t> </a:t>
                      </a:r>
                      <a:r>
                        <a:rPr lang="en-US" dirty="0" smtClean="0"/>
                        <a:t>30</a:t>
                      </a:r>
                      <a:endParaRPr lang="en-US" dirty="0"/>
                    </a:p>
                  </a:txBody>
                  <a:tcPr anchor="b"/>
                </a:tc>
              </a:tr>
              <a:tr h="564357">
                <a:tc>
                  <a:txBody>
                    <a:bodyPr/>
                    <a:lstStyle/>
                    <a:p>
                      <a:r>
                        <a:rPr lang="en-US" dirty="0" smtClean="0"/>
                        <a:t>Assistance provided to community members</a:t>
                      </a:r>
                      <a:endParaRPr lang="en-US" dirty="0"/>
                    </a:p>
                  </a:txBody>
                  <a:tcPr anchor="b"/>
                </a:tc>
                <a:tc>
                  <a:txBody>
                    <a:bodyPr/>
                    <a:lstStyle/>
                    <a:p>
                      <a:r>
                        <a:rPr lang="en-US" dirty="0" smtClean="0"/>
                        <a:t>Nov</a:t>
                      </a:r>
                      <a:r>
                        <a:rPr lang="en-US" baseline="0" dirty="0" smtClean="0"/>
                        <a:t> 2-6</a:t>
                      </a:r>
                    </a:p>
                  </a:txBody>
                  <a:tcPr anchor="b"/>
                </a:tc>
              </a:tr>
              <a:tr h="564357">
                <a:tc>
                  <a:txBody>
                    <a:bodyPr/>
                    <a:lstStyle/>
                    <a:p>
                      <a:r>
                        <a:rPr lang="en-US" baseline="0" dirty="0" smtClean="0"/>
                        <a:t>Online survey to solicit input on questions provided</a:t>
                      </a:r>
                      <a:endParaRPr lang="en-US" dirty="0"/>
                    </a:p>
                  </a:txBody>
                  <a:tcPr anchor="b"/>
                </a:tc>
                <a:tc>
                  <a:txBody>
                    <a:bodyPr/>
                    <a:lstStyle/>
                    <a:p>
                      <a:r>
                        <a:rPr lang="en-US" dirty="0" smtClean="0"/>
                        <a:t>Distributed</a:t>
                      </a:r>
                      <a:r>
                        <a:rPr lang="en-US" baseline="0" dirty="0" smtClean="0"/>
                        <a:t> Oct 30</a:t>
                      </a:r>
                    </a:p>
                    <a:p>
                      <a:r>
                        <a:rPr lang="en-US" baseline="0" dirty="0" smtClean="0"/>
                        <a:t>Due Nov 12</a:t>
                      </a:r>
                      <a:endParaRPr lang="en-US" dirty="0"/>
                    </a:p>
                  </a:txBody>
                  <a:tcPr anchor="b"/>
                </a:tc>
              </a:tr>
              <a:tr h="564357">
                <a:tc>
                  <a:txBody>
                    <a:bodyPr/>
                    <a:lstStyle/>
                    <a:p>
                      <a:r>
                        <a:rPr lang="en-US" dirty="0" smtClean="0"/>
                        <a:t>Solicit</a:t>
                      </a:r>
                      <a:r>
                        <a:rPr lang="en-US" baseline="0" dirty="0" smtClean="0"/>
                        <a:t> input from committee</a:t>
                      </a:r>
                      <a:endParaRPr lang="en-US" dirty="0"/>
                    </a:p>
                  </a:txBody>
                  <a:tcPr anchor="b"/>
                </a:tc>
                <a:tc>
                  <a:txBody>
                    <a:bodyPr/>
                    <a:lstStyle/>
                    <a:p>
                      <a:r>
                        <a:rPr lang="en-US" dirty="0" smtClean="0"/>
                        <a:t>Nov 19</a:t>
                      </a:r>
                    </a:p>
                    <a:p>
                      <a:r>
                        <a:rPr lang="en-US" dirty="0" smtClean="0"/>
                        <a:t>RWAC Meeting</a:t>
                      </a:r>
                      <a:endParaRPr lang="en-US" dirty="0"/>
                    </a:p>
                  </a:txBody>
                  <a:tcPr anchor="b"/>
                </a:tc>
              </a:tr>
              <a:tr h="564357">
                <a:tc>
                  <a:txBody>
                    <a:bodyPr/>
                    <a:lstStyle/>
                    <a:p>
                      <a:r>
                        <a:rPr lang="en-US" dirty="0" smtClean="0"/>
                        <a:t>Information presentation to committee on final actions</a:t>
                      </a:r>
                      <a:endParaRPr lang="en-US" dirty="0"/>
                    </a:p>
                  </a:txBody>
                  <a:tcPr anchor="b"/>
                </a:tc>
                <a:tc>
                  <a:txBody>
                    <a:bodyPr/>
                    <a:lstStyle/>
                    <a:p>
                      <a:r>
                        <a:rPr lang="en-US" dirty="0" smtClean="0"/>
                        <a:t>Dec 17</a:t>
                      </a:r>
                    </a:p>
                    <a:p>
                      <a:r>
                        <a:rPr lang="en-US" dirty="0" smtClean="0"/>
                        <a:t>RWAC Meeting</a:t>
                      </a:r>
                      <a:endParaRPr lang="en-US" dirty="0"/>
                    </a:p>
                  </a:txBody>
                  <a:tcPr anchor="b"/>
                </a:tc>
              </a:tr>
            </a:tbl>
          </a:graphicData>
        </a:graphic>
      </p:graphicFrame>
      <p:sp>
        <p:nvSpPr>
          <p:cNvPr id="2" name="Slide Number Placeholder 1"/>
          <p:cNvSpPr>
            <a:spLocks noGrp="1"/>
          </p:cNvSpPr>
          <p:nvPr>
            <p:ph type="sldNum" sz="quarter" idx="12"/>
          </p:nvPr>
        </p:nvSpPr>
        <p:spPr/>
        <p:txBody>
          <a:bodyPr/>
          <a:lstStyle/>
          <a:p>
            <a:fld id="{3EC5F281-3310-4A00-881A-B20317AEE241}" type="slidenum">
              <a:rPr lang="en-US" sz="1600" smtClean="0">
                <a:solidFill>
                  <a:schemeClr val="tx1"/>
                </a:solidFill>
              </a:rPr>
              <a:pPr/>
              <a:t>15</a:t>
            </a:fld>
            <a:endParaRPr lang="en-US" sz="1600" dirty="0">
              <a:solidFill>
                <a:schemeClr val="tx1"/>
              </a:solidFill>
            </a:endParaRPr>
          </a:p>
        </p:txBody>
      </p:sp>
    </p:spTree>
    <p:extLst>
      <p:ext uri="{BB962C8B-B14F-4D97-AF65-F5344CB8AC3E}">
        <p14:creationId xmlns:p14="http://schemas.microsoft.com/office/powerpoint/2010/main" val="3589304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71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p:sp>
      <p:sp>
        <p:nvSpPr>
          <p:cNvPr id="3" name="Content Placeholder 2">
            <a:extLst>
              <a:ext uri="{FF2B5EF4-FFF2-40B4-BE49-F238E27FC236}">
                <a16:creationId xmlns:a16="http://schemas.microsoft.com/office/drawing/2014/main" xmlns="" id="{975CC4EF-8DE3-0F4B-A069-B82BD70BAB1C}"/>
              </a:ext>
            </a:extLst>
          </p:cNvPr>
          <p:cNvSpPr>
            <a:spLocks noGrp="1"/>
          </p:cNvSpPr>
          <p:nvPr>
            <p:ph type="body" sz="quarter" idx="17"/>
          </p:nvPr>
        </p:nvSpPr>
        <p:spPr>
          <a:xfrm>
            <a:off x="1061720" y="1910080"/>
            <a:ext cx="5384800" cy="3962400"/>
          </a:xfrm>
          <a:ln>
            <a:noFill/>
          </a:ln>
        </p:spPr>
        <p:txBody>
          <a:bodyPr>
            <a:noAutofit/>
          </a:bodyPr>
          <a:lstStyle/>
          <a:p>
            <a:pPr marL="180000">
              <a:lnSpc>
                <a:spcPct val="100000"/>
              </a:lnSpc>
              <a:spcBef>
                <a:spcPts val="1600"/>
              </a:spcBef>
              <a:spcAft>
                <a:spcPts val="1200"/>
              </a:spcAft>
            </a:pPr>
            <a:r>
              <a:rPr lang="en-US" sz="3200" dirty="0" smtClean="0">
                <a:solidFill>
                  <a:srgbClr val="002060"/>
                </a:solidFill>
                <a:latin typeface="Cambria" panose="02040503050406030204" pitchFamily="18" charset="0"/>
              </a:rPr>
              <a:t>Survey results</a:t>
            </a:r>
            <a:endParaRPr lang="en-US" sz="3200" dirty="0" smtClean="0">
              <a:solidFill>
                <a:srgbClr val="002060"/>
              </a:solidFill>
              <a:latin typeface="Cambria" panose="02040503050406030204" pitchFamily="18" charset="0"/>
            </a:endParaRPr>
          </a:p>
          <a:p>
            <a:pPr marL="180000">
              <a:lnSpc>
                <a:spcPct val="100000"/>
              </a:lnSpc>
              <a:spcBef>
                <a:spcPts val="1600"/>
              </a:spcBef>
              <a:spcAft>
                <a:spcPts val="1200"/>
              </a:spcAft>
            </a:pPr>
            <a:r>
              <a:rPr lang="en-US" sz="3200" dirty="0" smtClean="0">
                <a:solidFill>
                  <a:srgbClr val="002060"/>
                </a:solidFill>
                <a:latin typeface="Cambria" panose="02040503050406030204" pitchFamily="18" charset="0"/>
              </a:rPr>
              <a:t>Address questions from the survey</a:t>
            </a:r>
            <a:endParaRPr lang="en-US" sz="3200" dirty="0" smtClean="0">
              <a:solidFill>
                <a:srgbClr val="002060"/>
              </a:solidFill>
              <a:latin typeface="Cambria" panose="02040503050406030204" pitchFamily="18" charset="0"/>
            </a:endParaRPr>
          </a:p>
          <a:p>
            <a:pPr marL="180000">
              <a:lnSpc>
                <a:spcPct val="100000"/>
              </a:lnSpc>
              <a:spcBef>
                <a:spcPts val="1600"/>
              </a:spcBef>
              <a:spcAft>
                <a:spcPts val="1200"/>
              </a:spcAft>
            </a:pPr>
            <a:r>
              <a:rPr lang="en-US" sz="3200" dirty="0" smtClean="0">
                <a:solidFill>
                  <a:srgbClr val="002060"/>
                </a:solidFill>
                <a:latin typeface="Cambria" panose="02040503050406030204" pitchFamily="18" charset="0"/>
              </a:rPr>
              <a:t>Gather additional input</a:t>
            </a:r>
            <a:endParaRPr lang="en-US" sz="3200" dirty="0">
              <a:solidFill>
                <a:srgbClr val="002060"/>
              </a:solidFill>
              <a:latin typeface="Cambria" panose="02040503050406030204" pitchFamily="18" charset="0"/>
            </a:endParaRPr>
          </a:p>
        </p:txBody>
      </p:sp>
      <p:sp>
        <p:nvSpPr>
          <p:cNvPr id="2" name="Title 1">
            <a:extLst>
              <a:ext uri="{FF2B5EF4-FFF2-40B4-BE49-F238E27FC236}">
                <a16:creationId xmlns:a16="http://schemas.microsoft.com/office/drawing/2014/main" xmlns="" id="{C28B47C7-0EB3-F043-A770-E82C3031D0C1}"/>
              </a:ext>
            </a:extLst>
          </p:cNvPr>
          <p:cNvSpPr>
            <a:spLocks noGrp="1"/>
          </p:cNvSpPr>
          <p:nvPr>
            <p:ph type="title"/>
          </p:nvPr>
        </p:nvSpPr>
        <p:spPr>
          <a:xfrm>
            <a:off x="223520" y="711200"/>
            <a:ext cx="8737600" cy="685800"/>
          </a:xfrm>
        </p:spPr>
        <p:txBody>
          <a:bodyPr anchor="t" anchorCtr="0">
            <a:noAutofit/>
          </a:bodyPr>
          <a:lstStyle/>
          <a:p>
            <a:r>
              <a:rPr lang="en-US" sz="4400" b="0" dirty="0" smtClean="0">
                <a:solidFill>
                  <a:srgbClr val="4BACC6"/>
                </a:solidFill>
                <a:latin typeface="Cambria" panose="02040503050406030204" pitchFamily="18" charset="0"/>
              </a:rPr>
              <a:t>Today’s </a:t>
            </a:r>
            <a:r>
              <a:rPr lang="en-US" sz="4400" b="0" dirty="0" smtClean="0">
                <a:solidFill>
                  <a:srgbClr val="4BACC6"/>
                </a:solidFill>
                <a:latin typeface="Cambria" panose="02040503050406030204" pitchFamily="18" charset="0"/>
              </a:rPr>
              <a:t>discussion</a:t>
            </a:r>
            <a:endParaRPr lang="en-US" sz="4400" b="0" strike="sngStrike" dirty="0">
              <a:solidFill>
                <a:srgbClr val="4BACC6"/>
              </a:solidFill>
              <a:latin typeface="Cambria" panose="02040503050406030204" pitchFamily="18" charset="0"/>
            </a:endParaRPr>
          </a:p>
        </p:txBody>
      </p:sp>
      <p:sp>
        <p:nvSpPr>
          <p:cNvPr id="5" name="Slide Number Placeholder 4"/>
          <p:cNvSpPr>
            <a:spLocks noGrp="1"/>
          </p:cNvSpPr>
          <p:nvPr>
            <p:ph type="sldNum" sz="quarter" idx="4294967295"/>
          </p:nvPr>
        </p:nvSpPr>
        <p:spPr>
          <a:xfrm>
            <a:off x="9448800" y="6356350"/>
            <a:ext cx="2743200" cy="365125"/>
          </a:xfrm>
        </p:spPr>
        <p:txBody>
          <a:bodyPr/>
          <a:lstStyle/>
          <a:p>
            <a:fld id="{3EC5F281-3310-4A00-881A-B20317AEE241}" type="slidenum">
              <a:rPr lang="en-US" smtClean="0"/>
              <a:pPr/>
              <a:t>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0600" y="0"/>
            <a:ext cx="4572000" cy="6858000"/>
          </a:xfrm>
          <a:prstGeom prst="rect">
            <a:avLst/>
          </a:prstGeom>
        </p:spPr>
      </p:pic>
      <p:cxnSp>
        <p:nvCxnSpPr>
          <p:cNvPr id="7" name="Straight Connector 6">
            <a:extLst>
              <a:ext uri="{FF2B5EF4-FFF2-40B4-BE49-F238E27FC236}">
                <a16:creationId xmlns="" xmlns:a16="http://schemas.microsoft.com/office/drawing/2014/main" id="{E3F9875D-F9B3-4A4E-A6EF-9FB45CFB53BF}"/>
              </a:ext>
            </a:extLst>
          </p:cNvPr>
          <p:cNvCxnSpPr>
            <a:cxnSpLocks/>
          </p:cNvCxnSpPr>
          <p:nvPr/>
        </p:nvCxnSpPr>
        <p:spPr>
          <a:xfrm>
            <a:off x="762000" y="1910080"/>
            <a:ext cx="21771" cy="268058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98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0413" y="426720"/>
            <a:ext cx="7980628" cy="685800"/>
          </a:xfrm>
        </p:spPr>
        <p:txBody>
          <a:bodyPr>
            <a:noAutofit/>
          </a:bodyPr>
          <a:lstStyle/>
          <a:p>
            <a:r>
              <a:rPr lang="en-US" sz="4000" b="0" dirty="0" smtClean="0">
                <a:solidFill>
                  <a:srgbClr val="4BACC6"/>
                </a:solidFill>
                <a:latin typeface="Cambria" panose="02040503050406030204" pitchFamily="18" charset="0"/>
                <a:cs typeface="Calibri" panose="020F0502020204030204" pitchFamily="34" charset="0"/>
              </a:rPr>
              <a:t>Role of Regional Waste Advisory Committee</a:t>
            </a:r>
            <a:endParaRPr lang="en-US" sz="4000" b="0" dirty="0">
              <a:solidFill>
                <a:srgbClr val="4BACC6"/>
              </a:solidFill>
              <a:latin typeface="Cambria" panose="02040503050406030204" pitchFamily="18" charset="0"/>
              <a:cs typeface="Calibri" panose="020F0502020204030204" pitchFamily="34" charset="0"/>
            </a:endParaRPr>
          </a:p>
        </p:txBody>
      </p:sp>
      <p:sp>
        <p:nvSpPr>
          <p:cNvPr id="3" name="Text Placeholder 2"/>
          <p:cNvSpPr>
            <a:spLocks noGrp="1"/>
          </p:cNvSpPr>
          <p:nvPr>
            <p:ph type="body" sz="quarter" idx="17"/>
          </p:nvPr>
        </p:nvSpPr>
        <p:spPr>
          <a:xfrm>
            <a:off x="933060" y="2311400"/>
            <a:ext cx="6077339" cy="3962400"/>
          </a:xfrm>
          <a:solidFill>
            <a:schemeClr val="bg1"/>
          </a:solidFill>
        </p:spPr>
        <p:txBody>
          <a:bodyPr>
            <a:normAutofit/>
          </a:bodyPr>
          <a:lstStyle/>
          <a:p>
            <a:r>
              <a:rPr lang="en-US" sz="3200" dirty="0" smtClean="0">
                <a:latin typeface="Cambria" panose="02040503050406030204" pitchFamily="18" charset="0"/>
              </a:rPr>
              <a:t>Review </a:t>
            </a:r>
            <a:r>
              <a:rPr lang="en-US" sz="3200" dirty="0">
                <a:latin typeface="Cambria" panose="02040503050406030204" pitchFamily="18" charset="0"/>
              </a:rPr>
              <a:t>and provide input on the actions and activities prioritized for implementation in the three-year </a:t>
            </a:r>
            <a:r>
              <a:rPr lang="en-US" sz="3200" dirty="0" smtClean="0">
                <a:latin typeface="Cambria" panose="02040503050406030204" pitchFamily="18" charset="0"/>
              </a:rPr>
              <a:t>regional work </a:t>
            </a:r>
            <a:r>
              <a:rPr lang="en-US" sz="3200" dirty="0">
                <a:latin typeface="Cambria" panose="02040503050406030204" pitchFamily="18" charset="0"/>
              </a:rPr>
              <a:t>plan </a:t>
            </a:r>
          </a:p>
        </p:txBody>
      </p:sp>
      <p:pic>
        <p:nvPicPr>
          <p:cNvPr id="9" name="Picture 8"/>
          <p:cNvPicPr>
            <a:picLocks noChangeAspect="1"/>
          </p:cNvPicPr>
          <p:nvPr/>
        </p:nvPicPr>
        <p:blipFill>
          <a:blip r:embed="rId3"/>
          <a:stretch>
            <a:fillRect/>
          </a:stretch>
        </p:blipFill>
        <p:spPr>
          <a:xfrm>
            <a:off x="7541443" y="1"/>
            <a:ext cx="4650557" cy="6858000"/>
          </a:xfrm>
          <a:prstGeom prst="rect">
            <a:avLst/>
          </a:prstGeom>
        </p:spPr>
      </p:pic>
      <p:cxnSp>
        <p:nvCxnSpPr>
          <p:cNvPr id="5" name="Straight Connector 4">
            <a:extLst>
              <a:ext uri="{FF2B5EF4-FFF2-40B4-BE49-F238E27FC236}">
                <a16:creationId xmlns="" xmlns:a16="http://schemas.microsoft.com/office/drawing/2014/main" id="{E3F9875D-F9B3-4A4E-A6EF-9FB45CFB53BF}"/>
              </a:ext>
            </a:extLst>
          </p:cNvPr>
          <p:cNvCxnSpPr>
            <a:cxnSpLocks/>
          </p:cNvCxnSpPr>
          <p:nvPr/>
        </p:nvCxnSpPr>
        <p:spPr>
          <a:xfrm>
            <a:off x="522514" y="2164702"/>
            <a:ext cx="0" cy="236997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49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5155" y="579120"/>
            <a:ext cx="9526309" cy="685800"/>
          </a:xfrm>
        </p:spPr>
        <p:txBody>
          <a:bodyPr>
            <a:noAutofit/>
          </a:bodyPr>
          <a:lstStyle/>
          <a:p>
            <a:r>
              <a:rPr lang="en-US" sz="4400" b="0" dirty="0" smtClean="0">
                <a:solidFill>
                  <a:srgbClr val="4BACC6"/>
                </a:solidFill>
                <a:latin typeface="Cambria" panose="02040503050406030204" pitchFamily="18" charset="0"/>
                <a:cs typeface="Calibri" panose="020F0502020204030204" pitchFamily="34" charset="0"/>
              </a:rPr>
              <a:t>Committee Input</a:t>
            </a:r>
            <a:endParaRPr lang="en-US" sz="4400" b="0" dirty="0">
              <a:solidFill>
                <a:srgbClr val="4BACC6"/>
              </a:solidFill>
              <a:latin typeface="Cambria" panose="02040503050406030204" pitchFamily="18" charset="0"/>
              <a:cs typeface="Calibri" panose="020F0502020204030204" pitchFamily="34" charset="0"/>
            </a:endParaRPr>
          </a:p>
        </p:txBody>
      </p:sp>
      <p:sp>
        <p:nvSpPr>
          <p:cNvPr id="3" name="Text Placeholder 2"/>
          <p:cNvSpPr>
            <a:spLocks noGrp="1"/>
          </p:cNvSpPr>
          <p:nvPr>
            <p:ph type="body" sz="quarter" idx="17"/>
          </p:nvPr>
        </p:nvSpPr>
        <p:spPr>
          <a:xfrm>
            <a:off x="853034" y="1844040"/>
            <a:ext cx="6780919" cy="3962400"/>
          </a:xfrm>
        </p:spPr>
        <p:txBody>
          <a:bodyPr>
            <a:normAutofit/>
          </a:bodyPr>
          <a:lstStyle/>
          <a:p>
            <a:r>
              <a:rPr lang="en-US" sz="3200" dirty="0" smtClean="0">
                <a:latin typeface="Cambria" panose="02040503050406030204" pitchFamily="18" charset="0"/>
              </a:rPr>
              <a:t>Which </a:t>
            </a:r>
            <a:r>
              <a:rPr lang="en-US" sz="3200" dirty="0">
                <a:latin typeface="Cambria" panose="02040503050406030204" pitchFamily="18" charset="0"/>
              </a:rPr>
              <a:t>actions were not included that should be? Why?</a:t>
            </a:r>
          </a:p>
          <a:p>
            <a:r>
              <a:rPr lang="en-US" sz="3200" dirty="0" smtClean="0">
                <a:latin typeface="Cambria" panose="02040503050406030204" pitchFamily="18" charset="0"/>
              </a:rPr>
              <a:t>Which </a:t>
            </a:r>
            <a:r>
              <a:rPr lang="en-US" sz="3200" dirty="0">
                <a:latin typeface="Cambria" panose="02040503050406030204" pitchFamily="18" charset="0"/>
              </a:rPr>
              <a:t>actions were included that should not be? Why?</a:t>
            </a:r>
          </a:p>
          <a:p>
            <a:r>
              <a:rPr lang="en-US" sz="3200" dirty="0" smtClean="0">
                <a:latin typeface="Cambria" panose="02040503050406030204" pitchFamily="18" charset="0"/>
              </a:rPr>
              <a:t>Which </a:t>
            </a:r>
            <a:r>
              <a:rPr lang="en-US" sz="3200" dirty="0">
                <a:latin typeface="Cambria" panose="02040503050406030204" pitchFamily="18" charset="0"/>
              </a:rPr>
              <a:t>actions should the Regional Waste Advisory Committee have continued engagement?</a:t>
            </a:r>
            <a:endParaRPr lang="en-US" sz="3200" dirty="0">
              <a:latin typeface="Cambria" panose="02040503050406030204" pitchFamily="18" charset="0"/>
            </a:endParaRPr>
          </a:p>
        </p:txBody>
      </p:sp>
      <p:cxnSp>
        <p:nvCxnSpPr>
          <p:cNvPr id="5" name="Straight Connector 4">
            <a:extLst>
              <a:ext uri="{FF2B5EF4-FFF2-40B4-BE49-F238E27FC236}">
                <a16:creationId xmlns="" xmlns:a16="http://schemas.microsoft.com/office/drawing/2014/main" id="{E3F9875D-F9B3-4A4E-A6EF-9FB45CFB53BF}"/>
              </a:ext>
            </a:extLst>
          </p:cNvPr>
          <p:cNvCxnSpPr>
            <a:cxnSpLocks/>
          </p:cNvCxnSpPr>
          <p:nvPr/>
        </p:nvCxnSpPr>
        <p:spPr>
          <a:xfrm flipH="1">
            <a:off x="447868" y="1982358"/>
            <a:ext cx="8994" cy="326144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8030125" y="0"/>
            <a:ext cx="4161875" cy="6858000"/>
          </a:xfrm>
          <a:prstGeom prst="rect">
            <a:avLst/>
          </a:prstGeom>
        </p:spPr>
      </p:pic>
    </p:spTree>
    <p:extLst>
      <p:ext uri="{BB962C8B-B14F-4D97-AF65-F5344CB8AC3E}">
        <p14:creationId xmlns:p14="http://schemas.microsoft.com/office/powerpoint/2010/main" val="4197818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0" dirty="0" smtClean="0">
                <a:solidFill>
                  <a:srgbClr val="4BACC6"/>
                </a:solidFill>
                <a:latin typeface="Cambria" panose="02040503050406030204" pitchFamily="18" charset="0"/>
              </a:rPr>
              <a:t>Color Coding </a:t>
            </a:r>
            <a:endParaRPr lang="en-US" sz="4400" b="0" dirty="0">
              <a:solidFill>
                <a:srgbClr val="4BACC6"/>
              </a:solidFill>
              <a:latin typeface="Cambria" panose="02040503050406030204" pitchFamily="18" charset="0"/>
            </a:endParaRPr>
          </a:p>
        </p:txBody>
      </p:sp>
      <p:sp>
        <p:nvSpPr>
          <p:cNvPr id="6" name="Content Placeholder 5"/>
          <p:cNvSpPr>
            <a:spLocks noGrp="1"/>
          </p:cNvSpPr>
          <p:nvPr>
            <p:ph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3EC5F281-3310-4A00-881A-B20317AEE241}" type="slidenum">
              <a:rPr lang="en-US" sz="1600" smtClean="0">
                <a:solidFill>
                  <a:schemeClr val="tx1"/>
                </a:solidFill>
              </a:rPr>
              <a:pPr/>
              <a:t>5</a:t>
            </a:fld>
            <a:endParaRPr lang="en-US" sz="1600" dirty="0">
              <a:solidFill>
                <a:schemeClr val="tx1"/>
              </a:solidFill>
            </a:endParaRPr>
          </a:p>
        </p:txBody>
      </p:sp>
      <p:sp>
        <p:nvSpPr>
          <p:cNvPr id="7" name="Footer Placeholder 3">
            <a:extLst>
              <a:ext uri="{FF2B5EF4-FFF2-40B4-BE49-F238E27FC236}">
                <a16:creationId xmlns:a16="http://schemas.microsoft.com/office/drawing/2014/main" xmlns="" id="{EE5E5D11-0047-8B44-AAB6-2209C1F2841D}"/>
              </a:ext>
            </a:extLst>
          </p:cNvPr>
          <p:cNvSpPr txBox="1">
            <a:spLocks/>
          </p:cNvSpPr>
          <p:nvPr/>
        </p:nvSpPr>
        <p:spPr>
          <a:xfrm>
            <a:off x="466008" y="6472353"/>
            <a:ext cx="4114800" cy="209163"/>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tx2"/>
                </a:solidFill>
                <a:latin typeface="Adelle Sans" panose="02000503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2743200" algn="r"/>
              </a:tabLst>
            </a:pPr>
            <a:endParaRPr lang="en-US" sz="1050" dirty="0"/>
          </a:p>
        </p:txBody>
      </p:sp>
      <p:sp>
        <p:nvSpPr>
          <p:cNvPr id="9" name="Rectangle 8"/>
          <p:cNvSpPr/>
          <p:nvPr/>
        </p:nvSpPr>
        <p:spPr>
          <a:xfrm>
            <a:off x="876300" y="1654438"/>
            <a:ext cx="10515600" cy="107117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tx1"/>
                </a:solidFill>
              </a:rPr>
              <a:t>Dark Green – Shared priority actions for Metro and all local governments</a:t>
            </a:r>
          </a:p>
        </p:txBody>
      </p:sp>
      <p:sp>
        <p:nvSpPr>
          <p:cNvPr id="11" name="Rectangle 10"/>
          <p:cNvSpPr/>
          <p:nvPr/>
        </p:nvSpPr>
        <p:spPr>
          <a:xfrm>
            <a:off x="876300" y="3221742"/>
            <a:ext cx="10515600" cy="10711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buFont typeface="Arial" panose="020B0604020202020204" pitchFamily="34" charset="0"/>
              <a:buChar char="•"/>
            </a:pPr>
            <a:r>
              <a:rPr lang="en-US" sz="2800" dirty="0">
                <a:solidFill>
                  <a:schemeClr val="tx1"/>
                </a:solidFill>
              </a:rPr>
              <a:t>Light Green – Actions prioritized by either Metro or one or more local governments</a:t>
            </a:r>
          </a:p>
        </p:txBody>
      </p:sp>
      <p:sp>
        <p:nvSpPr>
          <p:cNvPr id="12" name="Rectangle 11"/>
          <p:cNvSpPr/>
          <p:nvPr/>
        </p:nvSpPr>
        <p:spPr>
          <a:xfrm>
            <a:off x="876300" y="4789046"/>
            <a:ext cx="10515600" cy="10711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buFont typeface="Arial" panose="020B0604020202020204" pitchFamily="34" charset="0"/>
              <a:buChar char="•"/>
            </a:pPr>
            <a:r>
              <a:rPr lang="en-US" sz="2800" dirty="0">
                <a:solidFill>
                  <a:schemeClr val="tx1"/>
                </a:solidFill>
              </a:rPr>
              <a:t>Unshaded – Actions that were not prioritized for this work plan and that will be considered for future work plans</a:t>
            </a:r>
            <a:endParaRPr lang="en-US" sz="2800" dirty="0">
              <a:solidFill>
                <a:schemeClr val="tx1"/>
              </a:solidFill>
            </a:endParaRPr>
          </a:p>
        </p:txBody>
      </p:sp>
    </p:spTree>
    <p:extLst>
      <p:ext uri="{BB962C8B-B14F-4D97-AF65-F5344CB8AC3E}">
        <p14:creationId xmlns:p14="http://schemas.microsoft.com/office/powerpoint/2010/main" val="652517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 xmlns:a16="http://schemas.microsoft.com/office/drawing/2014/main" id="{5432D427-596E-3144-B337-63C918510A65}"/>
              </a:ext>
            </a:extLst>
          </p:cNvPr>
          <p:cNvSpPr txBox="1">
            <a:spLocks/>
          </p:cNvSpPr>
          <p:nvPr/>
        </p:nvSpPr>
        <p:spPr>
          <a:xfrm>
            <a:off x="1729047" y="381000"/>
            <a:ext cx="9523221" cy="8382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Cambria" panose="02040503050406030204" pitchFamily="18" charset="0"/>
              </a:rPr>
              <a:t>Regional Work Plan Inputs and Deliverables</a:t>
            </a:r>
          </a:p>
        </p:txBody>
      </p:sp>
      <p:sp>
        <p:nvSpPr>
          <p:cNvPr id="2" name="Title 1"/>
          <p:cNvSpPr>
            <a:spLocks noGrp="1"/>
          </p:cNvSpPr>
          <p:nvPr>
            <p:ph type="title"/>
          </p:nvPr>
        </p:nvSpPr>
        <p:spPr/>
        <p:txBody>
          <a:bodyPr>
            <a:normAutofit fontScale="90000"/>
          </a:bodyPr>
          <a:lstStyle/>
          <a:p>
            <a:pPr lvl="0">
              <a:lnSpc>
                <a:spcPct val="100000"/>
              </a:lnSpc>
              <a:spcBef>
                <a:spcPts val="0"/>
              </a:spcBef>
            </a:pPr>
            <a:r>
              <a:rPr lang="en-US" dirty="0" smtClean="0">
                <a:solidFill>
                  <a:srgbClr val="4BACC6"/>
                </a:solidFill>
                <a:latin typeface="Cambria" panose="02040503050406030204" pitchFamily="18" charset="0"/>
                <a:ea typeface="+mn-ea"/>
                <a:cs typeface="+mn-cs"/>
              </a:rPr>
              <a:t>Lead Agencies</a:t>
            </a:r>
            <a:r>
              <a:rPr lang="en-US" dirty="0">
                <a:solidFill>
                  <a:srgbClr val="4BACC6"/>
                </a:solidFill>
                <a:latin typeface="Cambria" panose="02040503050406030204" pitchFamily="18" charset="0"/>
                <a:ea typeface="+mn-ea"/>
                <a:cs typeface="+mn-cs"/>
              </a:rPr>
              <a:t/>
            </a:r>
            <a:br>
              <a:rPr lang="en-US" dirty="0">
                <a:solidFill>
                  <a:srgbClr val="4BACC6"/>
                </a:solidFill>
                <a:latin typeface="Cambria" panose="02040503050406030204" pitchFamily="18" charset="0"/>
                <a:ea typeface="+mn-ea"/>
                <a:cs typeface="+mn-cs"/>
              </a:rPr>
            </a:br>
            <a:endParaRPr lang="en-US" dirty="0"/>
          </a:p>
        </p:txBody>
      </p:sp>
      <p:sp>
        <p:nvSpPr>
          <p:cNvPr id="9" name="Content Placeholder 8"/>
          <p:cNvSpPr>
            <a:spLocks noGrp="1"/>
          </p:cNvSpPr>
          <p:nvPr>
            <p:ph idx="1"/>
          </p:nvPr>
        </p:nvSpPr>
        <p:spPr>
          <a:xfrm>
            <a:off x="838200" y="1533524"/>
            <a:ext cx="10515600" cy="4351338"/>
          </a:xfrm>
        </p:spPr>
        <p:txBody>
          <a:bodyPr/>
          <a:lstStyle/>
          <a:p>
            <a:r>
              <a:rPr lang="en-US" dirty="0"/>
              <a:t>Co-led:  by Metro and cities and counties.  Agencies will collaborate to coordinate </a:t>
            </a:r>
            <a:r>
              <a:rPr lang="en-US" dirty="0" smtClean="0"/>
              <a:t>planning and implementation</a:t>
            </a:r>
          </a:p>
          <a:p>
            <a:pPr marL="0" indent="0">
              <a:buNone/>
            </a:pPr>
            <a:endParaRPr lang="en-US" dirty="0"/>
          </a:p>
          <a:p>
            <a:r>
              <a:rPr lang="en-US" dirty="0"/>
              <a:t>Local Government-Led:  Cities and counties collaborate to coordinate planning and </a:t>
            </a:r>
            <a:r>
              <a:rPr lang="en-US" dirty="0" smtClean="0"/>
              <a:t>implementation</a:t>
            </a:r>
          </a:p>
          <a:p>
            <a:endParaRPr lang="en-US" dirty="0"/>
          </a:p>
          <a:p>
            <a:r>
              <a:rPr lang="en-US" dirty="0" smtClean="0"/>
              <a:t>Metro-Led:  Metro is responsible for planning and implementation</a:t>
            </a:r>
            <a:endParaRPr lang="en-US" dirty="0"/>
          </a:p>
          <a:p>
            <a:endParaRPr lang="en-US" dirty="0"/>
          </a:p>
        </p:txBody>
      </p:sp>
      <p:sp>
        <p:nvSpPr>
          <p:cNvPr id="5" name="Slide Number Placeholder 4"/>
          <p:cNvSpPr>
            <a:spLocks noGrp="1"/>
          </p:cNvSpPr>
          <p:nvPr>
            <p:ph type="sldNum" sz="quarter" idx="12"/>
          </p:nvPr>
        </p:nvSpPr>
        <p:spPr/>
        <p:txBody>
          <a:bodyPr/>
          <a:lstStyle/>
          <a:p>
            <a:fld id="{3EC5F281-3310-4A00-881A-B20317AEE241}" type="slidenum">
              <a:rPr lang="en-US" sz="1600" smtClean="0">
                <a:solidFill>
                  <a:schemeClr val="tx1"/>
                </a:solidFill>
              </a:rPr>
              <a:pPr/>
              <a:t>6</a:t>
            </a:fld>
            <a:endParaRPr lang="en-US" sz="1600" dirty="0">
              <a:solidFill>
                <a:schemeClr val="tx1"/>
              </a:solidFill>
            </a:endParaRPr>
          </a:p>
        </p:txBody>
      </p:sp>
      <p:sp>
        <p:nvSpPr>
          <p:cNvPr id="4" name="TextBox 3"/>
          <p:cNvSpPr txBox="1"/>
          <p:nvPr/>
        </p:nvSpPr>
        <p:spPr>
          <a:xfrm>
            <a:off x="10804849" y="6195723"/>
            <a:ext cx="970384" cy="584775"/>
          </a:xfrm>
          <a:prstGeom prst="rect">
            <a:avLst/>
          </a:prstGeom>
          <a:noFill/>
        </p:spPr>
        <p:txBody>
          <a:bodyPr wrap="square" rtlCol="0">
            <a:spAutoFit/>
          </a:bodyPr>
          <a:lstStyle/>
          <a:p>
            <a:endParaRPr lang="en-US" sz="1600" dirty="0"/>
          </a:p>
          <a:p>
            <a:endParaRPr lang="en-US" sz="1600" dirty="0"/>
          </a:p>
        </p:txBody>
      </p:sp>
    </p:spTree>
    <p:extLst>
      <p:ext uri="{BB962C8B-B14F-4D97-AF65-F5344CB8AC3E}">
        <p14:creationId xmlns:p14="http://schemas.microsoft.com/office/powerpoint/2010/main" val="3579840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7E6046F-99B8-CC44-A579-23B73B2E42B5}"/>
              </a:ext>
            </a:extLst>
          </p:cNvPr>
          <p:cNvSpPr>
            <a:spLocks noGrp="1"/>
          </p:cNvSpPr>
          <p:nvPr>
            <p:ph type="title"/>
          </p:nvPr>
        </p:nvSpPr>
        <p:spPr/>
        <p:txBody>
          <a:bodyPr>
            <a:normAutofit/>
          </a:bodyPr>
          <a:lstStyle/>
          <a:p>
            <a:r>
              <a:rPr lang="en-US" dirty="0" smtClean="0">
                <a:solidFill>
                  <a:srgbClr val="4BACC6"/>
                </a:solidFill>
                <a:latin typeface="Cambria" panose="02040503050406030204" pitchFamily="18" charset="0"/>
              </a:rPr>
              <a:t>Example Co-Led Action </a:t>
            </a:r>
            <a:br>
              <a:rPr lang="en-US" dirty="0" smtClean="0">
                <a:solidFill>
                  <a:srgbClr val="4BACC6"/>
                </a:solidFill>
                <a:latin typeface="Cambria" panose="02040503050406030204" pitchFamily="18" charset="0"/>
              </a:rPr>
            </a:br>
            <a:r>
              <a:rPr lang="en-US" dirty="0" smtClean="0">
                <a:solidFill>
                  <a:srgbClr val="4BACC6"/>
                </a:solidFill>
                <a:latin typeface="Cambria" panose="02040503050406030204" pitchFamily="18" charset="0"/>
              </a:rPr>
              <a:t>Prioritized by all agencies</a:t>
            </a:r>
            <a:endParaRPr lang="en-US" dirty="0"/>
          </a:p>
        </p:txBody>
      </p:sp>
      <p:sp>
        <p:nvSpPr>
          <p:cNvPr id="4" name="Slide Number Placeholder 3"/>
          <p:cNvSpPr>
            <a:spLocks noGrp="1"/>
          </p:cNvSpPr>
          <p:nvPr>
            <p:ph type="sldNum" sz="quarter" idx="12"/>
          </p:nvPr>
        </p:nvSpPr>
        <p:spPr/>
        <p:txBody>
          <a:bodyPr/>
          <a:lstStyle/>
          <a:p>
            <a:fld id="{3EC5F281-3310-4A00-881A-B20317AEE241}" type="slidenum">
              <a:rPr lang="en-US" sz="1600" smtClean="0">
                <a:solidFill>
                  <a:schemeClr val="tx1"/>
                </a:solidFill>
              </a:rPr>
              <a:pPr/>
              <a:t>7</a:t>
            </a:fld>
            <a:endParaRPr lang="en-US" sz="1600" dirty="0">
              <a:solidFill>
                <a:schemeClr val="tx1"/>
              </a:solidFill>
            </a:endParaRPr>
          </a:p>
        </p:txBody>
      </p:sp>
      <p:pic>
        <p:nvPicPr>
          <p:cNvPr id="2" name="Picture 1"/>
          <p:cNvPicPr>
            <a:picLocks noChangeAspect="1"/>
          </p:cNvPicPr>
          <p:nvPr/>
        </p:nvPicPr>
        <p:blipFill>
          <a:blip r:embed="rId3"/>
          <a:stretch>
            <a:fillRect/>
          </a:stretch>
        </p:blipFill>
        <p:spPr>
          <a:xfrm>
            <a:off x="378212" y="3308559"/>
            <a:ext cx="11435576" cy="2080276"/>
          </a:xfrm>
          <a:prstGeom prst="rect">
            <a:avLst/>
          </a:prstGeom>
        </p:spPr>
      </p:pic>
      <p:pic>
        <p:nvPicPr>
          <p:cNvPr id="7" name="Picture 6"/>
          <p:cNvPicPr>
            <a:picLocks noChangeAspect="1"/>
          </p:cNvPicPr>
          <p:nvPr/>
        </p:nvPicPr>
        <p:blipFill>
          <a:blip r:embed="rId4"/>
          <a:stretch>
            <a:fillRect/>
          </a:stretch>
        </p:blipFill>
        <p:spPr>
          <a:xfrm>
            <a:off x="378212" y="2148255"/>
            <a:ext cx="11435576" cy="1160304"/>
          </a:xfrm>
          <a:prstGeom prst="rect">
            <a:avLst/>
          </a:prstGeom>
        </p:spPr>
      </p:pic>
    </p:spTree>
    <p:extLst>
      <p:ext uri="{BB962C8B-B14F-4D97-AF65-F5344CB8AC3E}">
        <p14:creationId xmlns:p14="http://schemas.microsoft.com/office/powerpoint/2010/main" val="2865420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7E6046F-99B8-CC44-A579-23B73B2E42B5}"/>
              </a:ext>
            </a:extLst>
          </p:cNvPr>
          <p:cNvSpPr>
            <a:spLocks noGrp="1"/>
          </p:cNvSpPr>
          <p:nvPr>
            <p:ph type="title"/>
          </p:nvPr>
        </p:nvSpPr>
        <p:spPr/>
        <p:txBody>
          <a:bodyPr>
            <a:normAutofit/>
          </a:bodyPr>
          <a:lstStyle/>
          <a:p>
            <a:r>
              <a:rPr lang="en-US" dirty="0" smtClean="0">
                <a:solidFill>
                  <a:srgbClr val="4BACC6"/>
                </a:solidFill>
                <a:latin typeface="Cambria" panose="02040503050406030204" pitchFamily="18" charset="0"/>
              </a:rPr>
              <a:t>Example Co-Led Action </a:t>
            </a:r>
            <a:br>
              <a:rPr lang="en-US" dirty="0" smtClean="0">
                <a:solidFill>
                  <a:srgbClr val="4BACC6"/>
                </a:solidFill>
                <a:latin typeface="Cambria" panose="02040503050406030204" pitchFamily="18" charset="0"/>
              </a:rPr>
            </a:br>
            <a:r>
              <a:rPr lang="en-US" dirty="0" smtClean="0">
                <a:solidFill>
                  <a:srgbClr val="4BACC6"/>
                </a:solidFill>
                <a:latin typeface="Cambria" panose="02040503050406030204" pitchFamily="18" charset="0"/>
              </a:rPr>
              <a:t>Prioritized by combination of agencies</a:t>
            </a:r>
            <a:endParaRPr lang="en-US" dirty="0"/>
          </a:p>
        </p:txBody>
      </p:sp>
      <p:sp>
        <p:nvSpPr>
          <p:cNvPr id="4" name="Slide Number Placeholder 3"/>
          <p:cNvSpPr>
            <a:spLocks noGrp="1"/>
          </p:cNvSpPr>
          <p:nvPr>
            <p:ph type="sldNum" sz="quarter" idx="12"/>
          </p:nvPr>
        </p:nvSpPr>
        <p:spPr/>
        <p:txBody>
          <a:bodyPr/>
          <a:lstStyle/>
          <a:p>
            <a:fld id="{3EC5F281-3310-4A00-881A-B20317AEE241}" type="slidenum">
              <a:rPr lang="en-US" sz="1600" smtClean="0">
                <a:solidFill>
                  <a:schemeClr val="tx1"/>
                </a:solidFill>
              </a:rPr>
              <a:pPr/>
              <a:t>8</a:t>
            </a:fld>
            <a:endParaRPr lang="en-US" sz="1600" dirty="0">
              <a:solidFill>
                <a:schemeClr val="tx1"/>
              </a:solidFill>
            </a:endParaRPr>
          </a:p>
        </p:txBody>
      </p:sp>
      <p:pic>
        <p:nvPicPr>
          <p:cNvPr id="6" name="Picture 5"/>
          <p:cNvPicPr>
            <a:picLocks noChangeAspect="1"/>
          </p:cNvPicPr>
          <p:nvPr/>
        </p:nvPicPr>
        <p:blipFill>
          <a:blip r:embed="rId3"/>
          <a:stretch>
            <a:fillRect/>
          </a:stretch>
        </p:blipFill>
        <p:spPr>
          <a:xfrm>
            <a:off x="632928" y="2452204"/>
            <a:ext cx="10867632" cy="2250425"/>
          </a:xfrm>
          <a:prstGeom prst="rect">
            <a:avLst/>
          </a:prstGeom>
        </p:spPr>
      </p:pic>
    </p:spTree>
    <p:extLst>
      <p:ext uri="{BB962C8B-B14F-4D97-AF65-F5344CB8AC3E}">
        <p14:creationId xmlns:p14="http://schemas.microsoft.com/office/powerpoint/2010/main" val="1526837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7E6046F-99B8-CC44-A579-23B73B2E42B5}"/>
              </a:ext>
            </a:extLst>
          </p:cNvPr>
          <p:cNvSpPr>
            <a:spLocks noGrp="1"/>
          </p:cNvSpPr>
          <p:nvPr>
            <p:ph type="title"/>
          </p:nvPr>
        </p:nvSpPr>
        <p:spPr/>
        <p:txBody>
          <a:bodyPr>
            <a:normAutofit/>
          </a:bodyPr>
          <a:lstStyle/>
          <a:p>
            <a:r>
              <a:rPr lang="en-US" dirty="0" smtClean="0">
                <a:solidFill>
                  <a:srgbClr val="4BACC6"/>
                </a:solidFill>
                <a:latin typeface="Cambria" panose="02040503050406030204" pitchFamily="18" charset="0"/>
              </a:rPr>
              <a:t>Example Local Government-Led Action</a:t>
            </a:r>
            <a:endParaRPr lang="en-US" dirty="0"/>
          </a:p>
        </p:txBody>
      </p:sp>
      <p:sp>
        <p:nvSpPr>
          <p:cNvPr id="4" name="Slide Number Placeholder 3"/>
          <p:cNvSpPr>
            <a:spLocks noGrp="1"/>
          </p:cNvSpPr>
          <p:nvPr>
            <p:ph type="sldNum" sz="quarter" idx="12"/>
          </p:nvPr>
        </p:nvSpPr>
        <p:spPr/>
        <p:txBody>
          <a:bodyPr/>
          <a:lstStyle/>
          <a:p>
            <a:fld id="{3EC5F281-3310-4A00-881A-B20317AEE241}" type="slidenum">
              <a:rPr lang="en-US" sz="1600" smtClean="0">
                <a:solidFill>
                  <a:schemeClr val="tx1"/>
                </a:solidFill>
              </a:rPr>
              <a:pPr/>
              <a:t>9</a:t>
            </a:fld>
            <a:endParaRPr lang="en-US" sz="1600" dirty="0">
              <a:solidFill>
                <a:schemeClr val="tx1"/>
              </a:solidFill>
            </a:endParaRPr>
          </a:p>
        </p:txBody>
      </p:sp>
      <p:pic>
        <p:nvPicPr>
          <p:cNvPr id="7" name="Picture 6"/>
          <p:cNvPicPr>
            <a:picLocks noChangeAspect="1"/>
          </p:cNvPicPr>
          <p:nvPr/>
        </p:nvPicPr>
        <p:blipFill>
          <a:blip r:embed="rId3"/>
          <a:stretch>
            <a:fillRect/>
          </a:stretch>
        </p:blipFill>
        <p:spPr>
          <a:xfrm>
            <a:off x="378212" y="1820404"/>
            <a:ext cx="11435576" cy="1160304"/>
          </a:xfrm>
          <a:prstGeom prst="rect">
            <a:avLst/>
          </a:prstGeom>
        </p:spPr>
      </p:pic>
      <p:pic>
        <p:nvPicPr>
          <p:cNvPr id="5" name="Picture 4"/>
          <p:cNvPicPr>
            <a:picLocks noChangeAspect="1"/>
          </p:cNvPicPr>
          <p:nvPr/>
        </p:nvPicPr>
        <p:blipFill>
          <a:blip r:embed="rId4"/>
          <a:stretch>
            <a:fillRect/>
          </a:stretch>
        </p:blipFill>
        <p:spPr>
          <a:xfrm>
            <a:off x="378212" y="2980708"/>
            <a:ext cx="11435576" cy="1436869"/>
          </a:xfrm>
          <a:prstGeom prst="rect">
            <a:avLst/>
          </a:prstGeom>
        </p:spPr>
      </p:pic>
    </p:spTree>
    <p:extLst>
      <p:ext uri="{BB962C8B-B14F-4D97-AF65-F5344CB8AC3E}">
        <p14:creationId xmlns:p14="http://schemas.microsoft.com/office/powerpoint/2010/main" val="2180118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pass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2003</Words>
  <Application>Microsoft Office PowerPoint</Application>
  <PresentationFormat>Widescreen</PresentationFormat>
  <Paragraphs>172</Paragraphs>
  <Slides>16</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Adelle Sans</vt:lpstr>
      <vt:lpstr>Arial</vt:lpstr>
      <vt:lpstr>Calibri</vt:lpstr>
      <vt:lpstr>Calibri Light</vt:lpstr>
      <vt:lpstr>Cambria</vt:lpstr>
      <vt:lpstr>Symbol</vt:lpstr>
      <vt:lpstr>Times New Roman</vt:lpstr>
      <vt:lpstr>Office Theme</vt:lpstr>
      <vt:lpstr>Compass_blue</vt:lpstr>
      <vt:lpstr>PowerPoint Presentation</vt:lpstr>
      <vt:lpstr>Today’s discussion</vt:lpstr>
      <vt:lpstr>Role of Regional Waste Advisory Committee</vt:lpstr>
      <vt:lpstr>Committee Input</vt:lpstr>
      <vt:lpstr>Color Coding </vt:lpstr>
      <vt:lpstr>Lead Agencies </vt:lpstr>
      <vt:lpstr>Example Co-Led Action  Prioritized by all agencies</vt:lpstr>
      <vt:lpstr>Example Co-Led Action  Prioritized by combination of agencies</vt:lpstr>
      <vt:lpstr>Example Local Government-Led Action</vt:lpstr>
      <vt:lpstr>Example Metro-Led Action</vt:lpstr>
      <vt:lpstr>PowerPoint Presentation</vt:lpstr>
      <vt:lpstr>Disaster Resilience</vt:lpstr>
      <vt:lpstr>Questions from the Survey </vt:lpstr>
      <vt:lpstr>PowerPoint Presentation</vt:lpstr>
      <vt:lpstr>Regional Waste Advisory Committee  Phase 1 Engagement Timeline </vt:lpstr>
      <vt:lpstr>PowerPoint Presentation</vt:lpstr>
    </vt:vector>
  </TitlesOfParts>
  <Company>Metro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Stirnkorb</dc:creator>
  <cp:lastModifiedBy>Holly Stirnkorb</cp:lastModifiedBy>
  <cp:revision>178</cp:revision>
  <dcterms:created xsi:type="dcterms:W3CDTF">2020-06-18T16:28:59Z</dcterms:created>
  <dcterms:modified xsi:type="dcterms:W3CDTF">2020-11-19T02:51:18Z</dcterms:modified>
</cp:coreProperties>
</file>